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8" r:id="rId3"/>
    <p:sldId id="257" r:id="rId4"/>
    <p:sldId id="320" r:id="rId5"/>
    <p:sldId id="259" r:id="rId6"/>
    <p:sldId id="317" r:id="rId7"/>
    <p:sldId id="318" r:id="rId8"/>
    <p:sldId id="31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4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1" r:id="rId50"/>
    <p:sldId id="302" r:id="rId51"/>
    <p:sldId id="300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9144000" cy="6858000" type="screen4x3"/>
  <p:notesSz cx="6743700" cy="9906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7" autoAdjust="0"/>
    <p:restoredTop sz="90929"/>
  </p:normalViewPr>
  <p:slideViewPr>
    <p:cSldViewPr snapToGrid="0">
      <p:cViewPr varScale="1">
        <p:scale>
          <a:sx n="106" d="100"/>
          <a:sy n="106" d="100"/>
        </p:scale>
        <p:origin x="14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13" y="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225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13" y="9410700"/>
            <a:ext cx="292258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7F54ED-CD52-4DAA-BF2B-85E81D4BC54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8271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CB4D1-25D9-4926-9F7B-869D0258BE34}" type="datetimeFigureOut">
              <a:rPr lang="ko-KR" altLang="en-US" smtClean="0"/>
              <a:t>2016-03-23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688" y="4705350"/>
            <a:ext cx="5394325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9525" y="9409113"/>
            <a:ext cx="2922588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E5FB4-B97C-44BC-819E-92997DBD0F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4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6" name="직사각형 5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13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4745037" y="6309320"/>
            <a:ext cx="3475038" cy="3667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14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316416" y="6309320"/>
            <a:ext cx="648072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430B5-4925-4A83-BD7A-E385C7B967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8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C7CAE7-6A29-4232-9AEE-953A56D5B07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834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선 연결선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이등변 삼각형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6" name="직선 연결선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AEDBF-17B7-4A8F-95F9-49E404AB8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850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9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4745037" y="6309320"/>
            <a:ext cx="3475038" cy="3667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10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316416" y="6309320"/>
            <a:ext cx="648072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430B5-4925-4A83-BD7A-E385C7B967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5" name="직사각형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1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C5EBE-79DE-42BD-932C-E98E732E68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0217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705DD-B5DD-4D7E-B46B-A18C96ABA06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0422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슬라이드 번호 개체 틀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74469-81AD-479A-8724-BA1FAE95C1B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073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D7665-22F5-473A-814C-826E94019C4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94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선 연결선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이등변 삼각형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4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00474-7AFE-4AA2-B1F9-950F2638ED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323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직선 연결선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이등변 삼각형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49C6EA-D5DC-4B8F-9DD1-FDD1511722D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033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7" name="직사각형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1CC8F-DC74-4B88-B243-67A1E75DB4E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3547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smtClean="0"/>
          </a:p>
        </p:txBody>
      </p:sp>
      <p:sp>
        <p:nvSpPr>
          <p:cNvPr id="1027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smtClean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굴림" charset="-127"/>
              </a:defRPr>
            </a:lvl1pPr>
          </a:lstStyle>
          <a:p>
            <a:pPr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1"/>
                </a:solidFill>
                <a:ea typeface="굴림" charset="-127"/>
              </a:defRPr>
            </a:lvl1pPr>
          </a:lstStyle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en-US" altLang="ko-KR">
              <a:latin typeface="+mn-lt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ea typeface="굴림" charset="-127"/>
              </a:defRPr>
            </a:lvl1pPr>
          </a:lstStyle>
          <a:p>
            <a:pPr>
              <a:defRPr/>
            </a:pPr>
            <a:fld id="{1D1A9563-1A6C-41B8-87C3-589E8313C9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2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hf hd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9pPr>
    </p:titleStyle>
    <p:bodyStyle>
      <a:lvl1pPr marL="273050" indent="-273050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87400" y="1117600"/>
            <a:ext cx="6858000" cy="990600"/>
          </a:xfrm>
        </p:spPr>
        <p:txBody>
          <a:bodyPr/>
          <a:lstStyle/>
          <a:p>
            <a:pPr eaLnBrk="1" hangingPunct="1"/>
            <a:r>
              <a:rPr lang="ko-KR" altLang="en-US" smtClean="0"/>
              <a:t>제 </a:t>
            </a:r>
            <a:r>
              <a:rPr lang="en-US" altLang="ko-KR" smtClean="0"/>
              <a:t>3</a:t>
            </a:r>
            <a:r>
              <a:rPr lang="ko-KR" altLang="en-US" smtClean="0"/>
              <a:t>장 오라클 소개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62063" y="3709988"/>
            <a:ext cx="6858000" cy="533400"/>
          </a:xfrm>
        </p:spPr>
        <p:txBody>
          <a:bodyPr/>
          <a:lstStyle/>
          <a:p>
            <a:pPr algn="l" eaLnBrk="1" hangingPunct="1">
              <a:buFontTx/>
              <a:buChar char="•"/>
              <a:defRPr/>
            </a:pPr>
            <a:r>
              <a:rPr lang="en-US" altLang="ko-KR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소개</a:t>
            </a:r>
          </a:p>
          <a:p>
            <a:pPr algn="l" eaLnBrk="1" hangingPunct="1">
              <a:buFontTx/>
              <a:buChar char="•"/>
              <a:defRPr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설치 방법</a:t>
            </a:r>
            <a:endParaRPr lang="en-US" altLang="ko-KR" dirty="0" smtClean="0"/>
          </a:p>
          <a:p>
            <a:pPr algn="l" eaLnBrk="1" hangingPunct="1">
              <a:buFontTx/>
              <a:buChar char="•"/>
              <a:defRPr/>
            </a:pPr>
            <a:r>
              <a:rPr lang="ko-KR" altLang="en-US" dirty="0" smtClean="0"/>
              <a:t> </a:t>
            </a:r>
            <a:r>
              <a:rPr lang="ko-KR" altLang="en-US" dirty="0" err="1" smtClean="0"/>
              <a:t>오라클</a:t>
            </a:r>
            <a:r>
              <a:rPr lang="ko-KR" altLang="en-US" dirty="0" smtClean="0"/>
              <a:t> 구조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운영체제 정보 확인</a:t>
            </a:r>
            <a:endParaRPr lang="ko-KR" altLang="en-US" smtClean="0"/>
          </a:p>
        </p:txBody>
      </p:sp>
      <p:sp>
        <p:nvSpPr>
          <p:cNvPr id="1843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8436" name="_x82882648" descr="EMB0000117458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414463"/>
            <a:ext cx="6237288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1250950" y="2544763"/>
            <a:ext cx="1147763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</a:t>
            </a:r>
            <a:r>
              <a:rPr lang="en-US" altLang="ko-KR" smtClean="0"/>
              <a:t> </a:t>
            </a:r>
            <a:r>
              <a:rPr lang="ko-KR" altLang="en-US" smtClean="0"/>
              <a:t>메모리 확인 및 설정</a:t>
            </a:r>
          </a:p>
        </p:txBody>
      </p:sp>
      <p:sp>
        <p:nvSpPr>
          <p:cNvPr id="1945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0" name="_x82804056" descr="EMB0000117458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881188"/>
            <a:ext cx="3533775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19462" name="_x82967072" descr="EMB0000117458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828800"/>
            <a:ext cx="3175000" cy="394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2803525" y="2933700"/>
            <a:ext cx="1147763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58888" y="2052638"/>
            <a:ext cx="1147762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 설치 시작</a:t>
            </a:r>
          </a:p>
        </p:txBody>
      </p:sp>
      <p:sp>
        <p:nvSpPr>
          <p:cNvPr id="2048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1725"/>
          </a:xfrm>
        </p:spPr>
        <p:txBody>
          <a:bodyPr/>
          <a:lstStyle/>
          <a:p>
            <a:r>
              <a:rPr lang="ko-KR" altLang="en-US" sz="1800" dirty="0" err="1" smtClean="0"/>
              <a:t>오라클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11g </a:t>
            </a:r>
            <a:r>
              <a:rPr lang="ko-KR" altLang="en-US" sz="1800" dirty="0" err="1" smtClean="0"/>
              <a:t>릴리즈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2 </a:t>
            </a:r>
            <a:r>
              <a:rPr lang="ko-KR" altLang="en-US" sz="1800" dirty="0" smtClean="0"/>
              <a:t>버전의 설치 파일은 두 개의 </a:t>
            </a:r>
            <a:r>
              <a:rPr lang="en-US" altLang="ko-KR" sz="1800" dirty="0" smtClean="0"/>
              <a:t>ZIP </a:t>
            </a:r>
            <a:r>
              <a:rPr lang="ko-KR" altLang="en-US" sz="1800" dirty="0" smtClean="0"/>
              <a:t>파일로 구성</a:t>
            </a:r>
            <a:endParaRPr lang="en-US" altLang="ko-KR" sz="1800" dirty="0" smtClean="0"/>
          </a:p>
          <a:p>
            <a:r>
              <a:rPr lang="ko-KR" altLang="en-US" sz="1800" dirty="0" smtClean="0"/>
              <a:t>다운로드 받은 후 압축을 해제하면 </a:t>
            </a:r>
            <a:r>
              <a:rPr lang="en-US" altLang="ko-KR" sz="1800" b="1" dirty="0" smtClean="0"/>
              <a:t>database </a:t>
            </a:r>
            <a:r>
              <a:rPr lang="ko-KR" altLang="en-US" sz="1800" dirty="0" smtClean="0"/>
              <a:t>라는 폴더가 만들어지고 그 폴더에 들어 있는 </a:t>
            </a:r>
            <a:r>
              <a:rPr lang="en-US" altLang="ko-KR" sz="1800" b="1" dirty="0" smtClean="0"/>
              <a:t>setup.exe</a:t>
            </a:r>
            <a:r>
              <a:rPr lang="ko-KR" altLang="en-US" sz="1800" dirty="0" smtClean="0"/>
              <a:t> 파일을 실행시키면 설치가 시작됨</a:t>
            </a:r>
          </a:p>
          <a:p>
            <a:endParaRPr lang="ko-KR" altLang="en-US" sz="1800" dirty="0" smtClean="0"/>
          </a:p>
        </p:txBody>
      </p:sp>
      <p:sp>
        <p:nvSpPr>
          <p:cNvPr id="204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0485" name="_x83004824" descr="EMB0000117458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2562225"/>
            <a:ext cx="58483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초기화면</a:t>
            </a: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1508" name="_x83156304" descr="EMB0000117458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1914525"/>
            <a:ext cx="5529263" cy="346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보안 갱신 구성 화면</a:t>
            </a:r>
            <a:endParaRPr lang="ko-KR" altLang="en-US" smtClean="0"/>
          </a:p>
        </p:txBody>
      </p:sp>
      <p:sp>
        <p:nvSpPr>
          <p:cNvPr id="225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2532" name="_x82816624" descr="EMB00001174583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311275"/>
            <a:ext cx="6029325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5149850" y="5737225"/>
            <a:ext cx="1147763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 옵션 선택 화면</a:t>
            </a:r>
            <a:endParaRPr lang="ko-KR" altLang="en-US" smtClean="0"/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3556" name="_x82822856" descr="EMB00001174583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25" y="1517650"/>
            <a:ext cx="5908675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175000" y="2459038"/>
            <a:ext cx="1681163" cy="319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시스템 클래스 선택 화면</a:t>
            </a:r>
            <a:endParaRPr lang="ko-KR" altLang="en-US" smtClean="0"/>
          </a:p>
        </p:txBody>
      </p:sp>
      <p:sp>
        <p:nvSpPr>
          <p:cNvPr id="2457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ko-KR" altLang="en-US" smtClean="0"/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4581" name="_x82972384" descr="EMB0000117458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13" y="1336675"/>
            <a:ext cx="6245225" cy="497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2674938" y="2079625"/>
            <a:ext cx="1681162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설치 위치 및 기본 구성 선택</a:t>
            </a:r>
            <a:endParaRPr lang="ko-KR" altLang="en-US" dirty="0" smtClean="0"/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5604" name="_x83014144" descr="EMB00001174583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1682750"/>
            <a:ext cx="5700713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/>
          <p:cNvSpPr/>
          <p:nvPr/>
        </p:nvSpPr>
        <p:spPr>
          <a:xfrm>
            <a:off x="3544888" y="2562225"/>
            <a:ext cx="1682750" cy="319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597275" y="4227513"/>
            <a:ext cx="25701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1725"/>
          </a:xfrm>
        </p:spPr>
        <p:txBody>
          <a:bodyPr/>
          <a:lstStyle/>
          <a:p>
            <a:r>
              <a:rPr lang="ko-KR" altLang="en-US" sz="1800" dirty="0" smtClean="0"/>
              <a:t>비밀번호는 </a:t>
            </a:r>
            <a:r>
              <a:rPr lang="en-US" altLang="ko-KR" sz="1800" dirty="0" smtClean="0"/>
              <a:t>Oracle </a:t>
            </a:r>
            <a:r>
              <a:rPr lang="ko-KR" altLang="en-US" sz="1800" dirty="0" smtClean="0"/>
              <a:t>권장 표준 비밀번호에 맞지 않아도 상관 없음</a:t>
            </a:r>
            <a:r>
              <a:rPr lang="en-US" altLang="ko-KR" sz="1800" dirty="0" smtClean="0"/>
              <a:t>.</a:t>
            </a:r>
            <a:endParaRPr lang="ko-KR" alt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필요조건 검사 수행 화면</a:t>
            </a:r>
            <a:endParaRPr lang="ko-KR" altLang="en-US" smtClean="0"/>
          </a:p>
        </p:txBody>
      </p:sp>
      <p:sp>
        <p:nvSpPr>
          <p:cNvPr id="2662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6628" name="_x82997496" descr="EMB0000117458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319213"/>
            <a:ext cx="6253163" cy="498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 옵션 요약 화면</a:t>
            </a:r>
            <a:endParaRPr lang="ko-KR" altLang="en-US" smtClean="0"/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64" y="1243542"/>
            <a:ext cx="5206471" cy="500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</a:t>
            </a:r>
            <a:r>
              <a:rPr lang="en-US" altLang="ko-KR" smtClean="0"/>
              <a:t>(Oracle)</a:t>
            </a:r>
            <a:r>
              <a:rPr lang="ko-KR" altLang="en-US" smtClean="0"/>
              <a:t>의 역사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1800" smtClean="0"/>
              <a:t>1978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로렌스 </a:t>
            </a:r>
            <a:r>
              <a:rPr lang="en-US" altLang="ko-KR" sz="1600" smtClean="0"/>
              <a:t>J. </a:t>
            </a:r>
            <a:r>
              <a:rPr lang="ko-KR" altLang="en-US" sz="1600" smtClean="0"/>
              <a:t>엘리슨</a:t>
            </a:r>
            <a:r>
              <a:rPr lang="en-US" altLang="ko-KR" sz="1600" smtClean="0"/>
              <a:t>(</a:t>
            </a:r>
            <a:r>
              <a:rPr lang="ko-KR" altLang="en-US" sz="1600" smtClean="0"/>
              <a:t>현 회장</a:t>
            </a:r>
            <a:r>
              <a:rPr lang="en-US" altLang="ko-KR" sz="1600" smtClean="0"/>
              <a:t>)</a:t>
            </a:r>
            <a:r>
              <a:rPr lang="ko-KR" altLang="en-US" sz="1600" smtClean="0"/>
              <a:t>이 관계형 </a:t>
            </a:r>
            <a:r>
              <a:rPr lang="en-US" altLang="ko-KR" sz="1600" smtClean="0"/>
              <a:t>DBMS</a:t>
            </a:r>
            <a:r>
              <a:rPr lang="ko-KR" altLang="en-US" sz="1600" smtClean="0"/>
              <a:t>인 오라클 첫 번째 버전</a:t>
            </a:r>
            <a:r>
              <a:rPr lang="en-US" altLang="ko-KR" sz="1600" smtClean="0"/>
              <a:t>(Version 1)</a:t>
            </a:r>
            <a:r>
              <a:rPr lang="ko-KR" altLang="en-US" sz="1600" smtClean="0"/>
              <a:t>을 개발</a:t>
            </a:r>
          </a:p>
          <a:p>
            <a:r>
              <a:rPr lang="en-US" altLang="ko-KR" sz="1800" smtClean="0"/>
              <a:t>1979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회사명을 </a:t>
            </a:r>
            <a:r>
              <a:rPr lang="en-US" altLang="ko-KR" sz="1600" smtClean="0"/>
              <a:t>RSI(Relational Software Inc.)</a:t>
            </a:r>
            <a:r>
              <a:rPr lang="ko-KR" altLang="en-US" sz="1600" smtClean="0"/>
              <a:t>로 바꾸고 첫 번째 상용 </a:t>
            </a:r>
            <a:r>
              <a:rPr lang="en-US" altLang="ko-KR" sz="1600" smtClean="0"/>
              <a:t>DBMS</a:t>
            </a:r>
            <a:r>
              <a:rPr lang="ko-KR" altLang="en-US" sz="1600" smtClean="0"/>
              <a:t>인 오라클 두 번째 버전</a:t>
            </a:r>
            <a:r>
              <a:rPr lang="en-US" altLang="ko-KR" sz="1600" smtClean="0"/>
              <a:t>(Version 2)</a:t>
            </a:r>
            <a:r>
              <a:rPr lang="ko-KR" altLang="en-US" sz="1600" smtClean="0"/>
              <a:t>을 개발</a:t>
            </a:r>
          </a:p>
          <a:p>
            <a:r>
              <a:rPr lang="en-US" altLang="ko-KR" sz="1800" smtClean="0"/>
              <a:t>1983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회사 이름을 지금의 오라클로 바꾸고 </a:t>
            </a:r>
            <a:r>
              <a:rPr lang="en-US" altLang="ko-KR" sz="1600" smtClean="0"/>
              <a:t>C</a:t>
            </a:r>
            <a:r>
              <a:rPr lang="ko-KR" altLang="en-US" sz="1600" smtClean="0"/>
              <a:t>언어로 개발된 오라클 세 번째 버전</a:t>
            </a:r>
            <a:r>
              <a:rPr lang="en-US" altLang="ko-KR" sz="1600" smtClean="0"/>
              <a:t>(Version 3)</a:t>
            </a:r>
            <a:r>
              <a:rPr lang="ko-KR" altLang="en-US" sz="1600" smtClean="0"/>
              <a:t>을 출시</a:t>
            </a:r>
            <a:endParaRPr lang="en-US" altLang="ko-KR" sz="1600" smtClean="0"/>
          </a:p>
          <a:p>
            <a:r>
              <a:rPr lang="en-US" altLang="ko-KR" sz="1800" smtClean="0"/>
              <a:t>1999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오라클 </a:t>
            </a:r>
            <a:r>
              <a:rPr lang="en-US" altLang="ko-KR" sz="1600" smtClean="0"/>
              <a:t>8i</a:t>
            </a:r>
            <a:r>
              <a:rPr lang="ko-KR" altLang="en-US" sz="1600" smtClean="0"/>
              <a:t> 출시 </a:t>
            </a:r>
            <a:r>
              <a:rPr lang="en-US" altLang="ko-KR" sz="1600" smtClean="0"/>
              <a:t>(i</a:t>
            </a:r>
            <a:r>
              <a:rPr lang="ko-KR" altLang="en-US" sz="1600" smtClean="0"/>
              <a:t>는 인터넷의 약자</a:t>
            </a:r>
            <a:r>
              <a:rPr lang="en-US" altLang="ko-KR" sz="1600" smtClean="0"/>
              <a:t>)</a:t>
            </a:r>
          </a:p>
          <a:p>
            <a:r>
              <a:rPr lang="en-US" altLang="ko-KR" sz="1800" smtClean="0"/>
              <a:t>2003</a:t>
            </a:r>
            <a:r>
              <a:rPr lang="ko-KR" altLang="en-US" sz="1800" smtClean="0"/>
              <a:t>년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오라클 </a:t>
            </a:r>
            <a:r>
              <a:rPr lang="en-US" altLang="ko-KR" sz="1600" smtClean="0"/>
              <a:t>10g </a:t>
            </a:r>
            <a:r>
              <a:rPr lang="ko-KR" altLang="en-US" sz="1600" smtClean="0"/>
              <a:t>출시 </a:t>
            </a:r>
            <a:r>
              <a:rPr lang="en-US" altLang="ko-KR" sz="1600" smtClean="0"/>
              <a:t>(g</a:t>
            </a:r>
            <a:r>
              <a:rPr lang="ko-KR" altLang="en-US" sz="1600" smtClean="0"/>
              <a:t>는 그리드 컴퓨팅의 약자</a:t>
            </a:r>
            <a:r>
              <a:rPr lang="en-US" altLang="ko-KR" sz="1600" smtClean="0"/>
              <a:t>)</a:t>
            </a:r>
          </a:p>
          <a:p>
            <a:r>
              <a:rPr lang="ko-KR" altLang="en-US" sz="1800" smtClean="0"/>
              <a:t>현재</a:t>
            </a:r>
            <a:endParaRPr lang="en-US" altLang="ko-KR" sz="1800" smtClean="0"/>
          </a:p>
          <a:p>
            <a:pPr lvl="1"/>
            <a:r>
              <a:rPr lang="ko-KR" altLang="en-US" sz="1600" smtClean="0"/>
              <a:t>오라클 </a:t>
            </a:r>
            <a:r>
              <a:rPr lang="en-US" altLang="ko-KR" sz="1600" smtClean="0"/>
              <a:t>11g</a:t>
            </a:r>
            <a:r>
              <a:rPr lang="ko-KR" altLang="en-US" sz="1600" smtClean="0"/>
              <a:t>가 최신 버전</a:t>
            </a:r>
            <a:endParaRPr lang="en-US" altLang="ko-KR" sz="1600" smtClean="0"/>
          </a:p>
          <a:p>
            <a:pPr lvl="1"/>
            <a:endParaRPr lang="ko-KR" altLang="en-US" sz="1600" smtClean="0"/>
          </a:p>
          <a:p>
            <a:pPr lvl="1"/>
            <a:endParaRPr lang="ko-KR" altLang="en-US" sz="1600" smtClean="0"/>
          </a:p>
          <a:p>
            <a:pPr lvl="1"/>
            <a:endParaRPr lang="ko-KR" altLang="en-US" sz="16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제품 설치 시작 </a:t>
            </a:r>
            <a:r>
              <a:rPr lang="en-US" altLang="ko-KR" smtClean="0"/>
              <a:t>- </a:t>
            </a:r>
            <a:r>
              <a:rPr lang="ko-KR" altLang="en-US" b="1" smtClean="0"/>
              <a:t>오라클 설치 화면</a:t>
            </a:r>
            <a:endParaRPr lang="ko-KR" altLang="en-US" smtClean="0"/>
          </a:p>
        </p:txBody>
      </p:sp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8676" name="_x82822856" descr="EMB000011745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354138"/>
            <a:ext cx="5883275" cy="490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데이터베이스 설정 화면</a:t>
            </a:r>
            <a:endParaRPr lang="ko-KR" altLang="en-US" smtClean="0"/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29700" name="_x82842816" descr="EMB0000117458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250950"/>
            <a:ext cx="5918200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23075" y="2112963"/>
            <a:ext cx="2097088" cy="1908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ko-KR" altLang="en-US" sz="1600" dirty="0"/>
              <a:t> </a:t>
            </a:r>
            <a:r>
              <a:rPr lang="ko-KR" altLang="en-US" sz="1600" dirty="0" err="1"/>
              <a:t>오라클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인스턴스란</a:t>
            </a:r>
            <a:r>
              <a:rPr lang="en-US" altLang="ko-KR" sz="1600" dirty="0"/>
              <a:t>?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1400" b="1" dirty="0" err="1"/>
              <a:t>오라클이</a:t>
            </a:r>
            <a:r>
              <a:rPr lang="ko-KR" altLang="en-US" sz="1400" b="1" dirty="0"/>
              <a:t> 데이터베이스를 관리하는데 필요한 각종 정보들과 구체적인 관리 작업을 수행하는 여러 프로세스들</a:t>
            </a:r>
          </a:p>
          <a:p>
            <a:pPr>
              <a:defRPr/>
            </a:pPr>
            <a:endParaRPr lang="ko-KR" altLang="en-US" sz="16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데이터베이스 생성 완료 화면</a:t>
            </a:r>
            <a:endParaRPr lang="ko-KR" altLang="en-US" smtClean="0"/>
          </a:p>
        </p:txBody>
      </p:sp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0726" name="TextBox 8"/>
          <p:cNvSpPr txBox="1">
            <a:spLocks noChangeArrowheads="1"/>
          </p:cNvSpPr>
          <p:nvPr/>
        </p:nvSpPr>
        <p:spPr bwMode="auto">
          <a:xfrm>
            <a:off x="6377251" y="3937001"/>
            <a:ext cx="2246128" cy="73866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400" b="1" dirty="0" smtClean="0"/>
              <a:t>비밀번호 관리로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들어가서</a:t>
            </a:r>
            <a:endParaRPr lang="en-US" altLang="ko-KR" sz="1400" b="1" dirty="0" smtClean="0"/>
          </a:p>
          <a:p>
            <a:pPr eaLnBrk="1" hangingPunct="1"/>
            <a:r>
              <a:rPr lang="en-US" altLang="ko-KR" sz="1400" b="1" dirty="0" smtClean="0"/>
              <a:t>Scott, system, sys</a:t>
            </a:r>
            <a:r>
              <a:rPr lang="ko-KR" altLang="en-US" sz="1400" b="1" dirty="0" smtClean="0"/>
              <a:t>의</a:t>
            </a:r>
            <a:endParaRPr lang="en-US" altLang="ko-KR" sz="1400" b="1" dirty="0" smtClean="0"/>
          </a:p>
          <a:p>
            <a:pPr eaLnBrk="1" hangingPunct="1"/>
            <a:r>
              <a:rPr lang="ko-KR" altLang="en-US" sz="1400" b="1" dirty="0" smtClean="0"/>
              <a:t>비밀번호 변경</a:t>
            </a:r>
            <a:endParaRPr lang="en-US" altLang="ko-KR" sz="1400" b="1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14" y="1314980"/>
            <a:ext cx="4338637" cy="4771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비밀번호 관리 화면</a:t>
            </a:r>
            <a:endParaRPr lang="ko-KR" altLang="en-US" smtClean="0"/>
          </a:p>
        </p:txBody>
      </p:sp>
      <p:sp>
        <p:nvSpPr>
          <p:cNvPr id="31747" name="내용 개체 틀 2"/>
          <p:cNvSpPr>
            <a:spLocks noGrp="1"/>
          </p:cNvSpPr>
          <p:nvPr>
            <p:ph sz="quarter" idx="1"/>
          </p:nvPr>
        </p:nvSpPr>
        <p:spPr>
          <a:xfrm>
            <a:off x="4876800" y="1346200"/>
            <a:ext cx="3992563" cy="4546600"/>
          </a:xfrm>
        </p:spPr>
        <p:txBody>
          <a:bodyPr/>
          <a:lstStyle/>
          <a:p>
            <a:r>
              <a:rPr lang="ko-KR" altLang="en-US" sz="2000" dirty="0" smtClean="0"/>
              <a:t>스크롤을 최 하단으로 내림계정 종류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scott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자동적으로 생성되는 테스트용 사용자 계정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기본 비밀번호는 </a:t>
            </a:r>
            <a:r>
              <a:rPr lang="en-US" altLang="ko-KR" sz="1800" dirty="0" smtClean="0"/>
              <a:t>tiger</a:t>
            </a:r>
          </a:p>
          <a:p>
            <a:pPr lvl="1"/>
            <a:r>
              <a:rPr lang="en-US" altLang="ko-KR" sz="2000" dirty="0" smtClean="0"/>
              <a:t>sys, system</a:t>
            </a:r>
          </a:p>
          <a:p>
            <a:pPr lvl="2"/>
            <a:r>
              <a:rPr lang="ko-KR" altLang="en-US" sz="1800" dirty="0" smtClean="0"/>
              <a:t>관리자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계정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기본 비밀번호는 앞의 일반 구성화면에서의 설정과 같음</a:t>
            </a:r>
            <a:endParaRPr lang="en-US" altLang="ko-KR" sz="1800" dirty="0" smtClean="0"/>
          </a:p>
          <a:p>
            <a:pPr lvl="2"/>
            <a:endParaRPr lang="ko-KR" altLang="en-US" sz="1800" dirty="0" smtClean="0"/>
          </a:p>
          <a:p>
            <a:r>
              <a:rPr lang="ko-KR" altLang="en-US" sz="1800" dirty="0" smtClean="0"/>
              <a:t>비밀번호는 </a:t>
            </a:r>
            <a:r>
              <a:rPr lang="en-US" altLang="ko-KR" sz="1800" dirty="0" smtClean="0"/>
              <a:t>Oracle </a:t>
            </a:r>
            <a:r>
              <a:rPr lang="ko-KR" altLang="en-US" sz="1800" dirty="0" smtClean="0"/>
              <a:t>권장 표준 비밀번호에 맞지 않아도 상관 없음</a:t>
            </a:r>
            <a:endParaRPr lang="ko-KR" altLang="en-US" sz="2400" dirty="0" smtClean="0"/>
          </a:p>
        </p:txBody>
      </p:sp>
      <p:sp>
        <p:nvSpPr>
          <p:cNvPr id="3174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912938"/>
            <a:ext cx="43434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990600"/>
          </a:xfrm>
        </p:spPr>
        <p:txBody>
          <a:bodyPr/>
          <a:lstStyle/>
          <a:p>
            <a:r>
              <a:rPr lang="ko-KR" altLang="en-US" b="1" smtClean="0"/>
              <a:t>설치 완료 화면</a:t>
            </a:r>
            <a:endParaRPr lang="ko-KR" altLang="en-US" smtClean="0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2772" name="_x82965320" descr="EMB0000117458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1293813"/>
            <a:ext cx="57277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설치된 오라클 소프트웨어 확인</a:t>
            </a:r>
            <a:endParaRPr lang="ko-KR" altLang="en-US" smtClean="0"/>
          </a:p>
        </p:txBody>
      </p:sp>
      <p:sp>
        <p:nvSpPr>
          <p:cNvPr id="3379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ko-KR" altLang="en-US" smtClean="0"/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3797" name="_x82881632" descr="EMB0000117458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1293813"/>
            <a:ext cx="3967162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481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000" smtClean="0"/>
              <a:t>실행창에서 </a:t>
            </a:r>
            <a:r>
              <a:rPr lang="en-US" altLang="ko-KR" sz="2000" b="1" smtClean="0"/>
              <a:t>cmd</a:t>
            </a:r>
            <a:r>
              <a:rPr lang="ko-KR" altLang="en-US" sz="2000" smtClean="0"/>
              <a:t> 명령어를 입력해서 명령어 입력창을 실행</a:t>
            </a:r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4821" name="_x82881632" descr="EMB0000117458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1958975"/>
            <a:ext cx="5421312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2000" smtClean="0"/>
              <a:t>sqlplus /nolog </a:t>
            </a:r>
            <a:r>
              <a:rPr lang="ko-KR" altLang="en-US" sz="2000" smtClean="0"/>
              <a:t>명령으로 </a:t>
            </a:r>
            <a:r>
              <a:rPr lang="en-US" altLang="ko-KR" sz="2000" smtClean="0"/>
              <a:t>SQL*Plus </a:t>
            </a:r>
            <a:r>
              <a:rPr lang="ko-KR" altLang="en-US" sz="2000" smtClean="0"/>
              <a:t>를 실행</a:t>
            </a:r>
          </a:p>
          <a:p>
            <a:endParaRPr lang="en-US" altLang="ko-KR" sz="2000" smtClean="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584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5846" name="_x82838768" descr="EMB00001174586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992313"/>
            <a:ext cx="5840412" cy="413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686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2000" b="1" smtClean="0"/>
              <a:t>connect sys as sysdba </a:t>
            </a:r>
            <a:r>
              <a:rPr lang="ko-KR" altLang="en-US" sz="2000" smtClean="0"/>
              <a:t>명령으로 시스템 관리자인 </a:t>
            </a:r>
            <a:r>
              <a:rPr lang="en-US" altLang="ko-KR" sz="2000" b="1" smtClean="0"/>
              <a:t>sysdba</a:t>
            </a:r>
            <a:r>
              <a:rPr lang="ko-KR" altLang="en-US" sz="2000" smtClean="0"/>
              <a:t> 계정으로 접속</a:t>
            </a:r>
          </a:p>
          <a:p>
            <a:endParaRPr lang="en-US" altLang="ko-KR" sz="2000" smtClean="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68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6871" name="_x82842816" descr="EMB00001174586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019300"/>
            <a:ext cx="57102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사용자 계정의 잠금 해제 방법</a:t>
            </a:r>
          </a:p>
        </p:txBody>
      </p:sp>
      <p:sp>
        <p:nvSpPr>
          <p:cNvPr id="3789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en-US" altLang="ko-KR" sz="2000" b="1" smtClean="0"/>
              <a:t>scott</a:t>
            </a:r>
            <a:r>
              <a:rPr lang="ko-KR" altLang="en-US" sz="2000" smtClean="0"/>
              <a:t>의 비밀번호를 변경하려면 </a:t>
            </a:r>
            <a:r>
              <a:rPr lang="en-US" altLang="ko-KR" sz="2000" b="1" smtClean="0"/>
              <a:t>alter user scott account unlock;</a:t>
            </a:r>
            <a:r>
              <a:rPr lang="ko-KR" altLang="en-US" sz="2000" b="1" smtClean="0"/>
              <a:t> </a:t>
            </a:r>
            <a:r>
              <a:rPr lang="ko-KR" altLang="en-US" sz="2000" smtClean="0"/>
              <a:t>명령을 실행</a:t>
            </a:r>
          </a:p>
          <a:p>
            <a:endParaRPr lang="en-US" altLang="ko-KR" sz="2000" smtClean="0"/>
          </a:p>
        </p:txBody>
      </p:sp>
      <p:sp>
        <p:nvSpPr>
          <p:cNvPr id="378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378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2101850"/>
            <a:ext cx="63722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오라클의 특징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93813"/>
            <a:ext cx="8420100" cy="449262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sz="2100" smtClean="0"/>
              <a:t>네트워크 환경 지원</a:t>
            </a:r>
            <a:endParaRPr lang="en-US" altLang="ko-KR" sz="2100" smtClean="0"/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다양한 운영체제 지원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대용량 데이터 처리 지원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여러 사용자의 동시 접속 지원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신뢰성 높은 보안 기능 제공</a:t>
            </a:r>
          </a:p>
          <a:p>
            <a:pPr lvl="1">
              <a:lnSpc>
                <a:spcPct val="150000"/>
              </a:lnSpc>
            </a:pPr>
            <a:r>
              <a:rPr lang="ko-KR" altLang="en-US" sz="2100" smtClean="0"/>
              <a:t>오류 및 장애에 대한 대비책 지원</a:t>
            </a:r>
          </a:p>
          <a:p>
            <a:endParaRPr lang="ko-KR" altLang="en-US" sz="2400" smtClean="0"/>
          </a:p>
          <a:p>
            <a:pPr lvl="2"/>
            <a:endParaRPr lang="ko-KR" altLang="en-US" sz="1800" smtClean="0"/>
          </a:p>
          <a:p>
            <a:pPr lvl="1"/>
            <a:endParaRPr lang="ko-KR" altLang="en-US" sz="2000" smtClean="0"/>
          </a:p>
          <a:p>
            <a:pPr lvl="1"/>
            <a:endParaRPr lang="ko-KR" altLang="en-US" sz="20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SQL*Plus</a:t>
            </a:r>
            <a:r>
              <a:rPr lang="ko-KR" altLang="en-US" smtClean="0"/>
              <a:t>를 이용한 오라클 테스트</a:t>
            </a:r>
          </a:p>
        </p:txBody>
      </p:sp>
      <p:sp>
        <p:nvSpPr>
          <p:cNvPr id="3891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56625" cy="2765425"/>
          </a:xfrm>
        </p:spPr>
        <p:txBody>
          <a:bodyPr/>
          <a:lstStyle/>
          <a:p>
            <a:r>
              <a:rPr lang="en-US" altLang="ko-KR" sz="2400" dirty="0" smtClean="0"/>
              <a:t>SQL*Plus</a:t>
            </a:r>
          </a:p>
          <a:p>
            <a:pPr lvl="1"/>
            <a:r>
              <a:rPr lang="ko-KR" altLang="en-US" sz="2000" dirty="0" err="1" smtClean="0"/>
              <a:t>윈도우즈의</a:t>
            </a:r>
            <a:r>
              <a:rPr lang="ko-KR" altLang="en-US" sz="2000" dirty="0" smtClean="0"/>
              <a:t> 명령어 </a:t>
            </a:r>
            <a:r>
              <a:rPr lang="ko-KR" altLang="en-US" sz="2000" dirty="0" err="1" smtClean="0"/>
              <a:t>입력창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cmd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과 비슷한 모양을 하고 있는 프로그램</a:t>
            </a:r>
            <a:endParaRPr lang="en-US" altLang="ko-KR" sz="2000" dirty="0" smtClean="0"/>
          </a:p>
          <a:p>
            <a:pPr lvl="2"/>
            <a:r>
              <a:rPr lang="en-US" altLang="ko-KR" dirty="0" smtClean="0"/>
              <a:t>SQL </a:t>
            </a:r>
            <a:r>
              <a:rPr lang="ko-KR" altLang="en-US" dirty="0" smtClean="0"/>
              <a:t>명령 실행</a:t>
            </a:r>
          </a:p>
          <a:p>
            <a:pPr lvl="2"/>
            <a:r>
              <a:rPr lang="en-US" altLang="ko-KR" dirty="0" smtClean="0"/>
              <a:t>SQL*Plus </a:t>
            </a:r>
            <a:r>
              <a:rPr lang="ko-KR" altLang="en-US" dirty="0" smtClean="0"/>
              <a:t>자체 명령어 실행</a:t>
            </a:r>
          </a:p>
          <a:p>
            <a:pPr lvl="2"/>
            <a:r>
              <a:rPr lang="en-US" altLang="ko-KR" dirty="0" smtClean="0"/>
              <a:t>PL/SQL </a:t>
            </a:r>
            <a:r>
              <a:rPr lang="ko-KR" altLang="en-US" dirty="0" smtClean="0"/>
              <a:t>명령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실행방법</a:t>
            </a:r>
          </a:p>
          <a:p>
            <a:pPr lvl="2"/>
            <a:r>
              <a:rPr lang="ko-KR" altLang="en-US" sz="1800" dirty="0" smtClean="0"/>
              <a:t>시작 버튼 </a:t>
            </a:r>
            <a:endParaRPr lang="en-US" altLang="ko-KR" sz="1800" dirty="0" smtClean="0"/>
          </a:p>
          <a:p>
            <a:pPr lvl="2">
              <a:buFont typeface="Wingdings 3" pitchFamily="18" charset="2"/>
              <a:buNone/>
            </a:pPr>
            <a:r>
              <a:rPr lang="en-US" altLang="ko-KR" sz="1800" dirty="0" smtClean="0"/>
              <a:t>     -&gt; </a:t>
            </a:r>
            <a:r>
              <a:rPr lang="ko-KR" altLang="en-US" sz="1800" dirty="0" smtClean="0"/>
              <a:t>모든 프로그램 </a:t>
            </a:r>
            <a:endParaRPr lang="en-US" altLang="ko-KR" sz="1800" dirty="0" smtClean="0"/>
          </a:p>
          <a:p>
            <a:pPr lvl="2">
              <a:buFont typeface="Wingdings 3" pitchFamily="18" charset="2"/>
              <a:buNone/>
            </a:pPr>
            <a:r>
              <a:rPr lang="en-US" altLang="ko-KR" sz="1800" dirty="0" smtClean="0"/>
              <a:t>       -&gt; Oracle </a:t>
            </a:r>
          </a:p>
          <a:p>
            <a:pPr lvl="2">
              <a:buFont typeface="Wingdings 3" pitchFamily="18" charset="2"/>
              <a:buNone/>
            </a:pPr>
            <a:r>
              <a:rPr lang="en-US" altLang="ko-KR" sz="1800" dirty="0" smtClean="0"/>
              <a:t>          -&gt; </a:t>
            </a:r>
            <a:r>
              <a:rPr lang="ko-KR" altLang="en-US" sz="1800" dirty="0" smtClean="0"/>
              <a:t>응용프로그램개발 </a:t>
            </a:r>
            <a:endParaRPr lang="en-US" altLang="ko-KR" sz="1800" dirty="0" smtClean="0"/>
          </a:p>
          <a:p>
            <a:pPr lvl="2">
              <a:buFont typeface="Wingdings 3" pitchFamily="18" charset="2"/>
              <a:buNone/>
            </a:pPr>
            <a:r>
              <a:rPr lang="en-US" altLang="ko-KR" sz="1800" dirty="0" smtClean="0"/>
              <a:t>            -&gt; </a:t>
            </a:r>
            <a:r>
              <a:rPr lang="en-US" altLang="ko-KR" sz="1800" dirty="0" err="1" smtClean="0"/>
              <a:t>SQLPlus</a:t>
            </a:r>
            <a:r>
              <a:rPr lang="en-US" altLang="ko-KR" sz="1800" dirty="0" smtClean="0"/>
              <a:t> </a:t>
            </a:r>
            <a:endParaRPr lang="ko-KR" altLang="en-US" sz="1800" dirty="0" smtClean="0"/>
          </a:p>
          <a:p>
            <a:pPr lvl="2"/>
            <a:endParaRPr lang="ko-KR" altLang="en-US" sz="1800" dirty="0" smtClean="0"/>
          </a:p>
          <a:p>
            <a:pPr lvl="1"/>
            <a:endParaRPr lang="ko-KR" altLang="en-US" sz="2000" dirty="0" smtClean="0"/>
          </a:p>
        </p:txBody>
      </p:sp>
      <p:sp>
        <p:nvSpPr>
          <p:cNvPr id="3891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8917" name="_x82978344" descr="EMB0000117458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2916238"/>
            <a:ext cx="4875213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사용자 계정 </a:t>
            </a:r>
            <a:r>
              <a:rPr lang="en-US" altLang="ko-KR" b="1" smtClean="0"/>
              <a:t>scott </a:t>
            </a:r>
            <a:r>
              <a:rPr lang="ko-KR" altLang="en-US" b="1" smtClean="0"/>
              <a:t>으로 접속하기</a:t>
            </a:r>
            <a:endParaRPr lang="ko-KR" altLang="en-US" smtClean="0"/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39940" name="_x82881632" descr="EMB0000117458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" y="1527175"/>
            <a:ext cx="5951538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</a:t>
            </a:r>
            <a:r>
              <a:rPr lang="ko-KR" altLang="en-US" b="1" smtClean="0"/>
              <a:t>문 실행해보기</a:t>
            </a:r>
            <a:endParaRPr lang="ko-KR" altLang="en-US" smtClean="0"/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0964" name="_x83004824" descr="EMB0000117458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527175"/>
            <a:ext cx="6599238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09650" y="1743075"/>
            <a:ext cx="4079875" cy="396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0125" y="2208213"/>
            <a:ext cx="4089400" cy="36226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822825" y="1181100"/>
            <a:ext cx="396875" cy="5445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8" name="TextBox 9"/>
          <p:cNvSpPr txBox="1">
            <a:spLocks noChangeArrowheads="1"/>
          </p:cNvSpPr>
          <p:nvPr/>
        </p:nvSpPr>
        <p:spPr bwMode="auto">
          <a:xfrm>
            <a:off x="5172075" y="506413"/>
            <a:ext cx="3351213" cy="92392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800" b="1" dirty="0"/>
              <a:t>SQL</a:t>
            </a:r>
            <a:r>
              <a:rPr lang="ko-KR" altLang="en-US" sz="1800" b="1" dirty="0"/>
              <a:t>명령입력</a:t>
            </a:r>
            <a:endParaRPr lang="en-US" altLang="ko-KR" sz="1800" b="1" dirty="0"/>
          </a:p>
          <a:p>
            <a:pPr>
              <a:defRPr/>
            </a:pPr>
            <a:r>
              <a:rPr lang="en-US" altLang="ko-KR" sz="1800" b="1" dirty="0"/>
              <a:t>(SQL</a:t>
            </a:r>
            <a:r>
              <a:rPr lang="ko-KR" altLang="en-US" sz="1800" b="1" dirty="0"/>
              <a:t>을 실행하려면</a:t>
            </a:r>
            <a:endParaRPr lang="en-US" altLang="ko-KR" sz="1800" b="1" dirty="0"/>
          </a:p>
          <a:p>
            <a:pPr>
              <a:defRPr/>
            </a:pPr>
            <a:r>
              <a:rPr lang="ko-KR" altLang="en-US" sz="1800" b="1" dirty="0"/>
              <a:t>반드시 </a:t>
            </a:r>
            <a:r>
              <a:rPr lang="en-US" altLang="ko-KR" sz="1800" b="1" dirty="0"/>
              <a:t>;</a:t>
            </a:r>
            <a:r>
              <a:rPr lang="ko-KR" altLang="en-US" sz="1800" b="1" dirty="0"/>
              <a:t>으로 종료해야 실행됨</a:t>
            </a:r>
            <a:r>
              <a:rPr lang="en-US" altLang="ko-KR" sz="1800" b="1" dirty="0"/>
              <a:t>)</a:t>
            </a:r>
            <a:endParaRPr lang="ko-KR" altLang="en-US" sz="1800" b="1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4960938" y="5865813"/>
            <a:ext cx="1457325" cy="560387"/>
          </a:xfrm>
          <a:prstGeom prst="straightConnector1">
            <a:avLst/>
          </a:prstGeom>
          <a:ln w="190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32</a:t>
            </a:fld>
            <a:endParaRPr lang="ko-KR" altLang="en-US"/>
          </a:p>
        </p:txBody>
      </p:sp>
      <p:sp>
        <p:nvSpPr>
          <p:cNvPr id="40970" name="TextBox 13"/>
          <p:cNvSpPr txBox="1">
            <a:spLocks noChangeArrowheads="1"/>
          </p:cNvSpPr>
          <p:nvPr/>
        </p:nvSpPr>
        <p:spPr bwMode="auto">
          <a:xfrm>
            <a:off x="6426200" y="6254750"/>
            <a:ext cx="1416050" cy="46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/>
              <a:t>실행결과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</a:t>
            </a:r>
            <a:r>
              <a:rPr lang="ko-KR" altLang="en-US" b="1" smtClean="0"/>
              <a:t>문 실행해보기</a:t>
            </a:r>
            <a:r>
              <a:rPr lang="en-US" altLang="ko-KR" b="1" smtClean="0"/>
              <a:t>(</a:t>
            </a:r>
            <a:r>
              <a:rPr lang="ko-KR" altLang="en-US" b="1" smtClean="0"/>
              <a:t>여러 줄로 나누어 입력</a:t>
            </a:r>
            <a:r>
              <a:rPr lang="en-US" altLang="ko-KR" b="1" smtClean="0"/>
              <a:t>)</a:t>
            </a:r>
            <a:endParaRPr lang="ko-KR" altLang="en-US" smtClean="0"/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1988" name="_x82819768" descr="EMB0000117458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1820863"/>
            <a:ext cx="6081712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30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82763"/>
          </a:xfrm>
        </p:spPr>
        <p:txBody>
          <a:bodyPr/>
          <a:lstStyle/>
          <a:p>
            <a:r>
              <a:rPr lang="ko-KR" altLang="en-US" sz="2400" smtClean="0"/>
              <a:t>테이블 구조 보기 </a:t>
            </a:r>
            <a:r>
              <a:rPr lang="en-US" altLang="ko-KR" sz="2400" smtClean="0"/>
              <a:t>– </a:t>
            </a:r>
            <a:r>
              <a:rPr lang="en-US" altLang="ko-KR" sz="2400" b="1" smtClean="0">
                <a:solidFill>
                  <a:srgbClr val="FF0000"/>
                </a:solidFill>
              </a:rPr>
              <a:t>desc</a:t>
            </a:r>
          </a:p>
          <a:p>
            <a:pPr lvl="1"/>
            <a:r>
              <a:rPr lang="ko-KR" altLang="en-US" sz="2000" smtClean="0"/>
              <a:t>테이블에 어떤 필드들이 정의되어 있는지 확인</a:t>
            </a:r>
          </a:p>
          <a:p>
            <a:pPr lvl="1"/>
            <a:r>
              <a:rPr lang="ko-KR" altLang="en-US" sz="2000" b="1" smtClean="0"/>
              <a:t>형식</a:t>
            </a:r>
            <a:endParaRPr lang="en-US" altLang="ko-KR" sz="2000" b="1" smtClean="0"/>
          </a:p>
          <a:p>
            <a:pPr lvl="2"/>
            <a:r>
              <a:rPr lang="en-US" altLang="ko-KR" sz="1800" b="1" smtClean="0"/>
              <a:t>desc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테이블 명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1"/>
            <a:endParaRPr lang="ko-KR" altLang="en-US" smtClean="0"/>
          </a:p>
          <a:p>
            <a:endParaRPr lang="ko-KR" altLang="en-US" smtClean="0"/>
          </a:p>
        </p:txBody>
      </p:sp>
      <p:sp>
        <p:nvSpPr>
          <p:cNvPr id="430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3013" name="_x82965320" descr="EMB0000117458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3217863"/>
            <a:ext cx="5961063" cy="288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34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403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782763"/>
          </a:xfrm>
        </p:spPr>
        <p:txBody>
          <a:bodyPr/>
          <a:lstStyle/>
          <a:p>
            <a:r>
              <a:rPr lang="ko-KR" altLang="en-US" sz="2400" smtClean="0"/>
              <a:t>직전에 실행했던 명령문 보기 </a:t>
            </a:r>
            <a:r>
              <a:rPr lang="en-US" altLang="ko-KR" sz="2400" smtClean="0"/>
              <a:t>– </a:t>
            </a:r>
            <a:r>
              <a:rPr lang="en-US" altLang="ko-KR" sz="2400" smtClean="0">
                <a:solidFill>
                  <a:srgbClr val="FF0000"/>
                </a:solidFill>
              </a:rPr>
              <a:t>list</a:t>
            </a:r>
          </a:p>
          <a:p>
            <a:pPr lvl="1"/>
            <a:r>
              <a:rPr lang="ko-KR" altLang="en-US" sz="2400" smtClean="0"/>
              <a:t>바로 직전에 실행시켰던 명령을 출력</a:t>
            </a:r>
          </a:p>
          <a:p>
            <a:pPr lvl="1"/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/>
            <a:r>
              <a:rPr lang="en-US" altLang="ko-KR" sz="1800" b="1" smtClean="0"/>
              <a:t>list</a:t>
            </a:r>
            <a:endParaRPr lang="ko-KR" altLang="en-US" smtClean="0"/>
          </a:p>
          <a:p>
            <a:pPr lvl="1"/>
            <a:endParaRPr lang="ko-KR" altLang="en-US" smtClean="0"/>
          </a:p>
          <a:p>
            <a:endParaRPr lang="ko-KR" altLang="en-US" smtClean="0"/>
          </a:p>
        </p:txBody>
      </p:sp>
      <p:sp>
        <p:nvSpPr>
          <p:cNvPr id="4403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403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4038" name="_x82966576" descr="EMB0000117458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2371725"/>
            <a:ext cx="5616575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35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505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400" smtClean="0"/>
              <a:t>직전에 실행했던 명령문 다시 실행하기 </a:t>
            </a:r>
            <a:r>
              <a:rPr lang="en-US" altLang="ko-KR" sz="2400" smtClean="0"/>
              <a:t>– </a:t>
            </a:r>
            <a:r>
              <a:rPr lang="en-US" altLang="ko-KR" sz="2400" b="1" smtClean="0">
                <a:solidFill>
                  <a:srgbClr val="FF0000"/>
                </a:solidFill>
              </a:rPr>
              <a:t>run</a:t>
            </a:r>
          </a:p>
          <a:p>
            <a:pPr lvl="1"/>
            <a:r>
              <a:rPr lang="ko-KR" altLang="en-US" sz="2000" smtClean="0"/>
              <a:t>직전에 실행했던 명령문을 다시 입력하지 않고 반복해서 실행</a:t>
            </a:r>
          </a:p>
          <a:p>
            <a:pPr lvl="1"/>
            <a:r>
              <a:rPr lang="ko-KR" altLang="en-US" sz="2000" smtClean="0">
                <a:solidFill>
                  <a:schemeClr val="tx1"/>
                </a:solidFill>
              </a:rPr>
              <a:t>형식</a:t>
            </a:r>
            <a:endParaRPr lang="en-US" altLang="ko-KR" sz="2000" smtClean="0">
              <a:solidFill>
                <a:schemeClr val="tx1"/>
              </a:solidFill>
            </a:endParaRPr>
          </a:p>
          <a:p>
            <a:pPr lvl="2"/>
            <a:r>
              <a:rPr lang="en-US" altLang="ko-KR" sz="1800" b="1" smtClean="0"/>
              <a:t>run</a:t>
            </a:r>
            <a:endParaRPr lang="ko-KR" altLang="en-US" b="1" smtClean="0"/>
          </a:p>
          <a:p>
            <a:pPr>
              <a:buFont typeface="Wingdings 3" pitchFamily="18" charset="2"/>
              <a:buNone/>
            </a:pPr>
            <a:endParaRPr lang="ko-KR" altLang="en-US" smtClean="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5061" name="_x82965320" descr="EMB0000117458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2243138"/>
            <a:ext cx="5451475" cy="385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36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608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00225"/>
          </a:xfrm>
        </p:spPr>
        <p:txBody>
          <a:bodyPr/>
          <a:lstStyle/>
          <a:p>
            <a:r>
              <a:rPr lang="ko-KR" altLang="en-US" sz="2400" smtClean="0"/>
              <a:t>직전에 실행했던 명령문 파일로 저장하기 </a:t>
            </a:r>
            <a:r>
              <a:rPr lang="en-US" altLang="ko-KR" sz="2400" smtClean="0"/>
              <a:t>- </a:t>
            </a:r>
            <a:r>
              <a:rPr lang="en-US" altLang="ko-KR" sz="2400" b="1" smtClean="0">
                <a:solidFill>
                  <a:srgbClr val="FF0000"/>
                </a:solidFill>
              </a:rPr>
              <a:t>save</a:t>
            </a:r>
            <a:endParaRPr lang="ko-KR" altLang="en-US" sz="240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smtClean="0"/>
              <a:t>SQL*Plus</a:t>
            </a:r>
            <a:r>
              <a:rPr lang="ko-KR" altLang="en-US" sz="2000" smtClean="0"/>
              <a:t>에서 실행시킨 명령문을 종류에 상관없이 파일로 저장</a:t>
            </a:r>
            <a:endParaRPr lang="en-US" altLang="ko-KR" sz="2000" smtClean="0"/>
          </a:p>
          <a:p>
            <a:pPr lvl="1"/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/>
            <a:r>
              <a:rPr lang="en-US" altLang="ko-KR" sz="1800" b="1" smtClean="0"/>
              <a:t>save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파일 이름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/>
            <a:endParaRPr lang="ko-KR" altLang="en-US" smtClean="0"/>
          </a:p>
          <a:p>
            <a:pPr lvl="1"/>
            <a:endParaRPr lang="ko-KR" altLang="en-US" smtClean="0"/>
          </a:p>
        </p:txBody>
      </p:sp>
      <p:sp>
        <p:nvSpPr>
          <p:cNvPr id="460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6085" name="_x83006600" descr="EMB0000117458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5" y="2130425"/>
            <a:ext cx="5391150" cy="381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Box 6"/>
          <p:cNvSpPr txBox="1">
            <a:spLocks noChangeArrowheads="1"/>
          </p:cNvSpPr>
          <p:nvPr/>
        </p:nvSpPr>
        <p:spPr bwMode="auto">
          <a:xfrm>
            <a:off x="957263" y="3114675"/>
            <a:ext cx="523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449263" y="5875338"/>
            <a:ext cx="2595562" cy="6461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ko-KR" altLang="en-US" sz="1800" dirty="0"/>
              <a:t>저장된 파일은 </a:t>
            </a:r>
            <a:r>
              <a:rPr lang="ko-KR" altLang="en-US" sz="1800" dirty="0" err="1"/>
              <a:t>오라클</a:t>
            </a:r>
            <a:r>
              <a:rPr lang="ko-KR" altLang="en-US" sz="1800" dirty="0"/>
              <a:t> 시스템 폴더에 저장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417888" y="6018213"/>
          <a:ext cx="5327650" cy="328612"/>
        </p:xfrm>
        <a:graphic>
          <a:graphicData uri="http://schemas.openxmlformats.org/drawingml/2006/table">
            <a:tbl>
              <a:tblPr/>
              <a:tblGrid>
                <a:gridCol w="5327650"/>
              </a:tblGrid>
              <a:tr h="328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C:\app\[</a:t>
                      </a:r>
                      <a:r>
                        <a:rPr lang="ko-KR" altLang="en-US" sz="1200" b="1" dirty="0" err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윈도우즈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사용자 이름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]\</a:t>
                      </a:r>
                      <a:r>
                        <a:rPr lang="en-US" sz="12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product\11.2.0\dbhome_1\BIN</a:t>
                      </a:r>
                      <a:endParaRPr lang="en-US" sz="12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64" marR="64764" marT="17917" marB="179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09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cxnSp>
        <p:nvCxnSpPr>
          <p:cNvPr id="12" name="직선 화살표 연결선 11"/>
          <p:cNvCxnSpPr>
            <a:stCxn id="46087" idx="3"/>
          </p:cNvCxnSpPr>
          <p:nvPr/>
        </p:nvCxnSpPr>
        <p:spPr>
          <a:xfrm flipV="1">
            <a:off x="3044825" y="6184900"/>
            <a:ext cx="354013" cy="12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37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79575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저장된 명령문 파일 불러오기 </a:t>
            </a:r>
            <a:r>
              <a:rPr lang="en-US" altLang="ko-KR" sz="2400" dirty="0" smtClean="0"/>
              <a:t>-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get</a:t>
            </a:r>
            <a:endParaRPr lang="ko-KR" altLang="en-US" sz="2400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altLang="ko-KR" sz="2000" b="1" dirty="0" smtClean="0"/>
              <a:t>save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로</a:t>
            </a:r>
            <a:r>
              <a:rPr lang="ko-KR" altLang="en-US" sz="2000" dirty="0" smtClean="0"/>
              <a:t> 저장된 명령문을 불러올 때에는 </a:t>
            </a:r>
            <a:r>
              <a:rPr lang="en-US" altLang="ko-KR" sz="2000" b="1" dirty="0" smtClean="0"/>
              <a:t>get</a:t>
            </a:r>
            <a:r>
              <a:rPr lang="ko-KR" altLang="en-US" sz="2000" dirty="0" smtClean="0"/>
              <a:t> 명령어를 사용</a:t>
            </a:r>
            <a:endParaRPr lang="en-US" altLang="ko-KR" sz="2000" dirty="0" smtClean="0"/>
          </a:p>
          <a:p>
            <a:pPr lvl="1">
              <a:defRPr/>
            </a:pPr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2">
              <a:defRPr/>
            </a:pPr>
            <a:r>
              <a:rPr lang="en-US" altLang="ko-KR" sz="1800" b="1" dirty="0" smtClean="0">
                <a:latin typeface="+mn-ea"/>
              </a:rPr>
              <a:t>get </a:t>
            </a:r>
            <a:r>
              <a:rPr lang="en-US" altLang="ko-KR" sz="1800" dirty="0" smtClean="0">
                <a:latin typeface="+mn-ea"/>
              </a:rPr>
              <a:t>&lt;</a:t>
            </a:r>
            <a:r>
              <a:rPr lang="ko-KR" altLang="en-US" sz="1800" dirty="0" smtClean="0">
                <a:latin typeface="+mn-ea"/>
              </a:rPr>
              <a:t>파일 이름</a:t>
            </a:r>
            <a:r>
              <a:rPr lang="en-US" altLang="ko-KR" sz="1800" dirty="0" smtClean="0">
                <a:latin typeface="+mn-ea"/>
              </a:rPr>
              <a:t>&gt;</a:t>
            </a:r>
            <a:endParaRPr lang="ko-KR" altLang="en-US" sz="1800" dirty="0" smtClean="0">
              <a:latin typeface="+mn-ea"/>
            </a:endParaRPr>
          </a:p>
          <a:p>
            <a:pPr>
              <a:defRPr/>
            </a:pPr>
            <a:endParaRPr lang="ko-KR" altLang="en-US" sz="2400" dirty="0"/>
          </a:p>
        </p:txBody>
      </p:sp>
      <p:sp>
        <p:nvSpPr>
          <p:cNvPr id="4710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7109" name="_x82965320" descr="EMB0000117458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2441575"/>
            <a:ext cx="5414962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38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4813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679575"/>
          </a:xfrm>
        </p:spPr>
        <p:txBody>
          <a:bodyPr/>
          <a:lstStyle/>
          <a:p>
            <a:r>
              <a:rPr lang="ko-KR" altLang="en-US" sz="2400" smtClean="0"/>
              <a:t>운영체제 명령어 실행시키기 </a:t>
            </a:r>
            <a:r>
              <a:rPr lang="en-US" altLang="ko-KR" sz="2400" smtClean="0"/>
              <a:t>- </a:t>
            </a:r>
            <a:r>
              <a:rPr lang="en-US" altLang="ko-KR" sz="2400" b="1" smtClean="0">
                <a:solidFill>
                  <a:srgbClr val="FF0000"/>
                </a:solidFill>
              </a:rPr>
              <a:t>host</a:t>
            </a:r>
            <a:endParaRPr lang="ko-KR" altLang="en-US" sz="2400" smtClean="0">
              <a:solidFill>
                <a:srgbClr val="FF0000"/>
              </a:solidFill>
            </a:endParaRPr>
          </a:p>
          <a:p>
            <a:pPr lvl="1"/>
            <a:r>
              <a:rPr lang="en-US" altLang="ko-KR" sz="2000" smtClean="0"/>
              <a:t>SQL*Plus </a:t>
            </a:r>
            <a:r>
              <a:rPr lang="ko-KR" altLang="en-US" sz="2000" smtClean="0"/>
              <a:t>실행 도중 운영체제 명령을 실행</a:t>
            </a:r>
          </a:p>
          <a:p>
            <a:pPr lvl="1"/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/>
            <a:r>
              <a:rPr lang="en-US" altLang="ko-KR" sz="1800" b="1" smtClean="0"/>
              <a:t>host</a:t>
            </a:r>
          </a:p>
          <a:p>
            <a:pPr lvl="1"/>
            <a:r>
              <a:rPr lang="ko-KR" altLang="en-US" sz="2100" smtClean="0"/>
              <a:t>복귀는 </a:t>
            </a:r>
            <a:r>
              <a:rPr lang="en-US" altLang="ko-KR" sz="2100" smtClean="0"/>
              <a:t>exit</a:t>
            </a:r>
          </a:p>
          <a:p>
            <a:pPr lvl="2"/>
            <a:endParaRPr lang="ko-KR" altLang="en-US" sz="1800" b="1" smtClean="0"/>
          </a:p>
        </p:txBody>
      </p:sp>
      <p:sp>
        <p:nvSpPr>
          <p:cNvPr id="481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481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48134" name="_x83003368" descr="EMB0000117458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2424113"/>
            <a:ext cx="560705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39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설치 준비</a:t>
            </a:r>
            <a:r>
              <a:rPr lang="en-US" altLang="ko-KR" dirty="0" smtClean="0"/>
              <a:t>(1)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9663"/>
          </a:xfrm>
        </p:spPr>
        <p:txBody>
          <a:bodyPr/>
          <a:lstStyle/>
          <a:p>
            <a:r>
              <a:rPr lang="ko-KR" altLang="en-US" sz="2000" dirty="0" smtClean="0"/>
              <a:t>현재 </a:t>
            </a:r>
            <a:r>
              <a:rPr lang="ko-KR" altLang="en-US" sz="1800" dirty="0" err="1" smtClean="0"/>
              <a:t>오라클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12c release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 </a:t>
            </a:r>
            <a:r>
              <a:rPr lang="ko-KR" altLang="en-US" sz="1800" dirty="0" smtClean="0"/>
              <a:t>윈도우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버전이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나와있으나 </a:t>
            </a:r>
            <a:r>
              <a:rPr lang="ko-KR" altLang="en-US" sz="1800" dirty="0"/>
              <a:t>우리는 </a:t>
            </a:r>
            <a:r>
              <a:rPr lang="ko-KR" altLang="en-US" sz="1800" dirty="0" err="1"/>
              <a:t>오라클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11g </a:t>
            </a:r>
            <a:r>
              <a:rPr lang="en-US" altLang="ko-KR" sz="1800" dirty="0"/>
              <a:t>release</a:t>
            </a:r>
            <a:r>
              <a:rPr lang="ko-KR" altLang="en-US" sz="1800" dirty="0"/>
              <a:t> </a:t>
            </a:r>
            <a:r>
              <a:rPr lang="en-US" altLang="ko-KR" sz="1800" dirty="0" smtClean="0"/>
              <a:t>2 </a:t>
            </a:r>
            <a:r>
              <a:rPr lang="ko-KR" altLang="en-US" sz="1800" dirty="0"/>
              <a:t>윈도우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버전을 대상으로 인스톨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en-US" altLang="ko-KR" sz="1800" dirty="0" smtClean="0"/>
              <a:t>Windows 10 </a:t>
            </a:r>
            <a:r>
              <a:rPr lang="en-US" altLang="ko-KR" sz="1800" dirty="0" smtClean="0"/>
              <a:t>64bits </a:t>
            </a:r>
            <a:r>
              <a:rPr lang="ko-KR" altLang="en-US" sz="1800" dirty="0" smtClean="0"/>
              <a:t>환경에서는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다음과 같은 창이 뜨면 </a:t>
            </a:r>
            <a:r>
              <a:rPr lang="en-US" altLang="ko-KR" sz="1800" dirty="0" smtClean="0"/>
              <a:t>“</a:t>
            </a:r>
            <a:r>
              <a:rPr lang="ko-KR" altLang="en-US" sz="1800" dirty="0" smtClean="0"/>
              <a:t>예</a:t>
            </a:r>
            <a:r>
              <a:rPr lang="en-US" altLang="ko-KR" sz="1800" smtClean="0"/>
              <a:t>”</a:t>
            </a:r>
            <a:r>
              <a:rPr lang="ko-KR" altLang="en-US" sz="1800" smtClean="0"/>
              <a:t>를 </a:t>
            </a:r>
            <a:r>
              <a:rPr lang="ko-KR" altLang="en-US" sz="1800" dirty="0" smtClean="0"/>
              <a:t>눌러 계속 진행</a:t>
            </a:r>
            <a:endParaRPr lang="ko-KR" altLang="en-US" sz="2000" dirty="0" smtClean="0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53" y="3052951"/>
            <a:ext cx="4876800" cy="1476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67065" y="4155541"/>
            <a:ext cx="1104523" cy="3737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4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mtClean="0"/>
              <a:t>SQL*Plus </a:t>
            </a:r>
            <a:r>
              <a:rPr lang="ko-KR" altLang="en-US" b="1" smtClean="0"/>
              <a:t>명령어 실행</a:t>
            </a:r>
            <a:endParaRPr lang="ko-KR" altLang="en-US" smtClean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기타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err="1" smtClean="0"/>
              <a:t>cl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src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화면 지우기</a:t>
            </a:r>
            <a:endParaRPr lang="en-US" altLang="ko-KR" dirty="0" smtClean="0"/>
          </a:p>
          <a:p>
            <a:pPr lvl="1">
              <a:defRPr/>
            </a:pPr>
            <a:r>
              <a:rPr lang="en-US" altLang="ko-KR" dirty="0" smtClean="0">
                <a:latin typeface="+mn-ea"/>
              </a:rPr>
              <a:t>quit, exit</a:t>
            </a:r>
          </a:p>
          <a:p>
            <a:pPr lvl="2">
              <a:defRPr/>
            </a:pPr>
            <a:r>
              <a:rPr lang="en-US" altLang="ko-KR" dirty="0" smtClean="0">
                <a:latin typeface="+mn-ea"/>
              </a:rPr>
              <a:t>SQL*Plus</a:t>
            </a:r>
            <a:r>
              <a:rPr lang="ko-KR" altLang="en-US" dirty="0" smtClean="0">
                <a:latin typeface="+mn-ea"/>
              </a:rPr>
              <a:t>를 종료</a:t>
            </a:r>
          </a:p>
          <a:p>
            <a:pPr lvl="2">
              <a:buFont typeface="Wingdings 3" pitchFamily="18" charset="2"/>
              <a:buNone/>
              <a:defRPr/>
            </a:pPr>
            <a:endParaRPr lang="ko-KR" altLang="en-US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40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PL/SQL </a:t>
            </a:r>
            <a:r>
              <a:rPr lang="ko-KR" altLang="en-US" smtClean="0"/>
              <a:t>실행</a:t>
            </a:r>
          </a:p>
        </p:txBody>
      </p:sp>
      <p:sp>
        <p:nvSpPr>
          <p:cNvPr id="5017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PL/SQL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오라클에서 </a:t>
            </a:r>
            <a:r>
              <a:rPr lang="en-US" altLang="ko-KR" sz="2000" smtClean="0"/>
              <a:t>DBMS</a:t>
            </a:r>
            <a:r>
              <a:rPr lang="ko-KR" altLang="en-US" sz="2000" smtClean="0"/>
              <a:t>의 표준 질의어인 </a:t>
            </a:r>
            <a:r>
              <a:rPr lang="en-US" altLang="ko-KR" sz="2000" smtClean="0"/>
              <a:t>SQL</a:t>
            </a:r>
            <a:r>
              <a:rPr lang="ko-KR" altLang="en-US" sz="2000" smtClean="0"/>
              <a:t>을 확장하여 개발한 고급 프로그래밍 언어</a:t>
            </a:r>
          </a:p>
          <a:p>
            <a:pPr lvl="1">
              <a:lnSpc>
                <a:spcPct val="150000"/>
              </a:lnSpc>
            </a:pPr>
            <a:r>
              <a:rPr lang="en-US" altLang="ko-KR" sz="2000" smtClean="0"/>
              <a:t>SQL</a:t>
            </a:r>
            <a:r>
              <a:rPr lang="ko-KR" altLang="en-US" sz="2000" smtClean="0"/>
              <a:t>이 가진 편리함과 유연함에 ‘제어문’</a:t>
            </a:r>
            <a:r>
              <a:rPr lang="en-US" altLang="ko-KR" sz="2000" smtClean="0"/>
              <a:t>, ‘</a:t>
            </a:r>
            <a:r>
              <a:rPr lang="ko-KR" altLang="en-US" sz="2000" smtClean="0"/>
              <a:t>반복문’ 등과 같은 구조적 프로그래밍 언어의 요소가 결합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기본 단위는 블록</a:t>
            </a:r>
            <a:r>
              <a:rPr lang="en-US" altLang="ko-KR" sz="2000" smtClean="0"/>
              <a:t>(block)</a:t>
            </a:r>
          </a:p>
          <a:p>
            <a:pPr lvl="2">
              <a:lnSpc>
                <a:spcPct val="150000"/>
              </a:lnSpc>
            </a:pPr>
            <a:r>
              <a:rPr lang="ko-KR" altLang="en-US" sz="1800" smtClean="0"/>
              <a:t>변수를 선언하는 부분인 </a:t>
            </a:r>
            <a:r>
              <a:rPr lang="ko-KR" altLang="en-US" sz="1800" b="1" smtClean="0"/>
              <a:t>선언부</a:t>
            </a:r>
            <a:r>
              <a:rPr lang="ko-KR" altLang="en-US" sz="1800" smtClean="0"/>
              <a:t>와 실행코드가 나오는 </a:t>
            </a:r>
            <a:r>
              <a:rPr lang="ko-KR" altLang="en-US" sz="1800" b="1" smtClean="0"/>
              <a:t>실행부</a:t>
            </a:r>
            <a:r>
              <a:rPr lang="en-US" altLang="ko-KR" sz="1800" smtClean="0"/>
              <a:t>, </a:t>
            </a:r>
            <a:r>
              <a:rPr lang="ko-KR" altLang="en-US" sz="1800" smtClean="0"/>
              <a:t>실행 중 에러가 발생했을 때 실행되는 </a:t>
            </a:r>
            <a:r>
              <a:rPr lang="ko-KR" altLang="en-US" sz="1800" b="1" smtClean="0"/>
              <a:t>예외처리부</a:t>
            </a:r>
            <a:r>
              <a:rPr lang="ko-KR" altLang="en-US" sz="1800" smtClean="0"/>
              <a:t>로 구성</a:t>
            </a:r>
          </a:p>
          <a:p>
            <a:pPr lvl="3">
              <a:lnSpc>
                <a:spcPct val="150000"/>
              </a:lnSpc>
            </a:pPr>
            <a:endParaRPr lang="en-US" altLang="ko-KR" sz="16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PL/SQL </a:t>
            </a:r>
            <a:r>
              <a:rPr lang="ko-KR" altLang="en-US" smtClean="0"/>
              <a:t>실행하기</a:t>
            </a:r>
          </a:p>
        </p:txBody>
      </p:sp>
      <p:sp>
        <p:nvSpPr>
          <p:cNvPr id="5120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44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400" smtClean="0"/>
              <a:t>PL/SQL</a:t>
            </a:r>
            <a:r>
              <a:rPr lang="ko-KR" altLang="en-US" sz="2400" smtClean="0"/>
              <a:t>의 기본 형식</a:t>
            </a:r>
            <a:endParaRPr lang="en-US" altLang="ko-KR" sz="2400" smtClean="0"/>
          </a:p>
          <a:p>
            <a:pPr lvl="3">
              <a:lnSpc>
                <a:spcPct val="150000"/>
              </a:lnSpc>
            </a:pPr>
            <a:endParaRPr lang="en-US" altLang="ko-KR" sz="160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92150" y="2341563"/>
          <a:ext cx="3249613" cy="2471737"/>
        </p:xfrm>
        <a:graphic>
          <a:graphicData uri="http://schemas.openxmlformats.org/drawingml/2006/table">
            <a:tbl>
              <a:tblPr/>
              <a:tblGrid>
                <a:gridCol w="3249613"/>
              </a:tblGrid>
              <a:tr h="247173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DECLARE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변수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선언문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;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BEGIN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</a:t>
                      </a:r>
                      <a:r>
                        <a:rPr lang="ko-KR" altLang="en-US" sz="1400" b="1" dirty="0" err="1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실행문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;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EXCEPTION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</a:t>
                      </a:r>
                      <a:r>
                        <a:rPr lang="ko-KR" altLang="en-US" sz="1400" b="1" dirty="0" err="1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예외처리문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;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END;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61" marR="64761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1210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51211" name="TextBox 5"/>
          <p:cNvSpPr txBox="1">
            <a:spLocks noChangeArrowheads="1"/>
          </p:cNvSpPr>
          <p:nvPr/>
        </p:nvSpPr>
        <p:spPr bwMode="auto">
          <a:xfrm>
            <a:off x="4270375" y="1966913"/>
            <a:ext cx="4249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변수 </a:t>
            </a:r>
            <a:r>
              <a:rPr lang="en-US" altLang="ko-KR" sz="1600"/>
              <a:t>n</a:t>
            </a:r>
            <a:r>
              <a:rPr lang="ko-KR" altLang="en-US" sz="1600"/>
              <a:t>을 생성하고 </a:t>
            </a:r>
            <a:r>
              <a:rPr lang="en-US" altLang="ko-KR" sz="1600"/>
              <a:t>10</a:t>
            </a:r>
            <a:r>
              <a:rPr lang="ko-KR" altLang="en-US" sz="1600"/>
              <a:t>을 저장한 후 출력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403725" y="2360613"/>
          <a:ext cx="4067175" cy="2547937"/>
        </p:xfrm>
        <a:graphic>
          <a:graphicData uri="http://schemas.openxmlformats.org/drawingml/2006/table">
            <a:tbl>
              <a:tblPr/>
              <a:tblGrid>
                <a:gridCol w="435686"/>
                <a:gridCol w="3631489"/>
              </a:tblGrid>
              <a:tr h="25479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4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5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6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59" marR="64759" marT="17906" marB="179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DECLARE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n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INTEGER;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BEGIN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n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:= 10;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     </a:t>
                      </a:r>
                      <a:r>
                        <a:rPr lang="en-US" sz="1400" b="1" dirty="0" err="1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dbms_output.put_line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(n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);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END;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59" marR="64759" marT="17906" marB="179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12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PL/SQL </a:t>
            </a:r>
            <a:r>
              <a:rPr lang="ko-KR" altLang="en-US" smtClean="0"/>
              <a:t>실행하기</a:t>
            </a:r>
          </a:p>
        </p:txBody>
      </p:sp>
      <p:sp>
        <p:nvSpPr>
          <p:cNvPr id="5222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739775"/>
          </a:xfrm>
        </p:spPr>
        <p:txBody>
          <a:bodyPr/>
          <a:lstStyle/>
          <a:p>
            <a:r>
              <a:rPr lang="en-US" altLang="ko-KR" sz="2000" smtClean="0"/>
              <a:t>PL/SQL</a:t>
            </a:r>
            <a:r>
              <a:rPr lang="ko-KR" altLang="en-US" sz="2000" smtClean="0"/>
              <a:t>을 실행하려면 우선 </a:t>
            </a:r>
            <a:r>
              <a:rPr lang="en-US" altLang="ko-KR" sz="2000" b="1" smtClean="0"/>
              <a:t>set serveroutput on</a:t>
            </a:r>
            <a:r>
              <a:rPr lang="ko-KR" altLang="en-US" sz="2000" smtClean="0"/>
              <a:t> 명령으로 출력을 활성화해야 함</a:t>
            </a:r>
            <a:endParaRPr lang="en-US" altLang="ko-KR" sz="2000" smtClean="0"/>
          </a:p>
          <a:p>
            <a:r>
              <a:rPr lang="ko-KR" altLang="en-US" sz="2000" smtClean="0"/>
              <a:t>프로그램 입력을 마치고 실행시키라는 의미로 맨 마지막에 </a:t>
            </a:r>
            <a:r>
              <a:rPr lang="en-US" altLang="ko-KR" sz="2000" smtClean="0"/>
              <a:t>‘/’ </a:t>
            </a:r>
            <a:r>
              <a:rPr lang="ko-KR" altLang="en-US" sz="2000" smtClean="0"/>
              <a:t>문자를 입력해야 함</a:t>
            </a:r>
          </a:p>
          <a:p>
            <a:pPr>
              <a:buFont typeface="Wingdings 3" pitchFamily="18" charset="2"/>
              <a:buNone/>
            </a:pPr>
            <a:endParaRPr lang="en-US" altLang="ko-KR" sz="2000" smtClean="0"/>
          </a:p>
        </p:txBody>
      </p:sp>
      <p:sp>
        <p:nvSpPr>
          <p:cNvPr id="5222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2229" name="_x83006440" descr="EMB0000117458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2441575"/>
            <a:ext cx="54260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43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오라클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defRPr/>
            </a:pPr>
            <a:r>
              <a:rPr lang="ko-KR" altLang="en-US" sz="2000" dirty="0" smtClean="0">
                <a:latin typeface="+mn-ea"/>
              </a:rPr>
              <a:t>논리적 구성요소</a:t>
            </a:r>
            <a:endParaRPr lang="en-US" altLang="ko-KR" sz="20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데이터 블록</a:t>
            </a:r>
            <a:r>
              <a:rPr lang="en-US" altLang="ko-KR" sz="1800" dirty="0" smtClean="0">
                <a:latin typeface="+mn-ea"/>
              </a:rPr>
              <a:t>(data block)</a:t>
            </a:r>
          </a:p>
          <a:p>
            <a:pPr lvl="1">
              <a:defRPr/>
            </a:pPr>
            <a:r>
              <a:rPr lang="ko-KR" altLang="en-US" sz="1800" dirty="0" err="1" smtClean="0">
                <a:latin typeface="+mn-ea"/>
              </a:rPr>
              <a:t>익스텐트</a:t>
            </a:r>
            <a:r>
              <a:rPr lang="en-US" altLang="ko-KR" sz="1800" dirty="0" smtClean="0">
                <a:latin typeface="+mn-ea"/>
              </a:rPr>
              <a:t>(extent)</a:t>
            </a: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세그먼트</a:t>
            </a:r>
            <a:r>
              <a:rPr lang="en-US" altLang="ko-KR" sz="1800" dirty="0" smtClean="0">
                <a:latin typeface="+mn-ea"/>
              </a:rPr>
              <a:t>(segment)</a:t>
            </a: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테이블스페이스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 smtClean="0">
                <a:latin typeface="+mn-ea"/>
              </a:rPr>
              <a:t>tablespace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>
              <a:defRPr/>
            </a:pPr>
            <a:endParaRPr lang="en-US" altLang="ko-KR" sz="2000" dirty="0" smtClean="0">
              <a:latin typeface="+mn-ea"/>
            </a:endParaRPr>
          </a:p>
          <a:p>
            <a:pPr>
              <a:defRPr/>
            </a:pPr>
            <a:r>
              <a:rPr lang="ko-KR" altLang="en-US" sz="2000" dirty="0" smtClean="0">
                <a:latin typeface="+mn-ea"/>
              </a:rPr>
              <a:t>물리적 구성요소</a:t>
            </a: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데이터파일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컨트롤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en-US" altLang="ko-KR" sz="1800" dirty="0" smtClean="0">
                <a:latin typeface="+mn-ea"/>
              </a:rPr>
              <a:t>redo </a:t>
            </a:r>
            <a:r>
              <a:rPr lang="ko-KR" altLang="en-US" sz="1800" dirty="0" smtClean="0">
                <a:latin typeface="+mn-ea"/>
              </a:rPr>
              <a:t>로그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매개변수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en-US" altLang="ko-KR" sz="1800" dirty="0" smtClean="0">
                <a:latin typeface="+mn-ea"/>
              </a:rPr>
              <a:t>alert/trace </a:t>
            </a:r>
            <a:r>
              <a:rPr lang="ko-KR" altLang="en-US" sz="1800" dirty="0" smtClean="0">
                <a:latin typeface="+mn-ea"/>
              </a:rPr>
              <a:t>로그 파일</a:t>
            </a:r>
            <a:endParaRPr lang="en-US" altLang="ko-KR" sz="1800" dirty="0" smtClean="0">
              <a:latin typeface="+mn-ea"/>
            </a:endParaRPr>
          </a:p>
          <a:p>
            <a:pPr lvl="1">
              <a:defRPr/>
            </a:pPr>
            <a:r>
              <a:rPr lang="ko-KR" altLang="en-US" sz="1800" dirty="0" smtClean="0">
                <a:latin typeface="+mn-ea"/>
              </a:rPr>
              <a:t>백업 파일</a:t>
            </a:r>
          </a:p>
          <a:p>
            <a:pPr lvl="1">
              <a:defRPr/>
            </a:pPr>
            <a:endParaRPr lang="ko-KR" altLang="en-US" sz="18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44</a:t>
            </a:fld>
            <a:endParaRPr lang="ko-KR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427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214563"/>
          </a:xfrm>
        </p:spPr>
        <p:txBody>
          <a:bodyPr/>
          <a:lstStyle/>
          <a:p>
            <a:r>
              <a:rPr lang="ko-KR" altLang="en-US" sz="2000" smtClean="0"/>
              <a:t>데이터가 저장되는 가장 작은 단위</a:t>
            </a:r>
            <a:endParaRPr lang="en-US" altLang="ko-KR" sz="2000" smtClean="0"/>
          </a:p>
          <a:p>
            <a:r>
              <a:rPr lang="ko-KR" altLang="en-US" sz="2000" smtClean="0"/>
              <a:t>저장해야할 데이터가 늘어나면 데이터 블록의 배수로 저장 공간을 확보하여 저장</a:t>
            </a:r>
          </a:p>
          <a:p>
            <a:r>
              <a:rPr lang="ko-KR" altLang="en-US" sz="2000" smtClean="0"/>
              <a:t>데이터 블록 표준 크기는 </a:t>
            </a:r>
            <a:r>
              <a:rPr lang="en-US" altLang="ko-KR" sz="2000" b="1" smtClean="0"/>
              <a:t>db_block_size</a:t>
            </a:r>
            <a:r>
              <a:rPr lang="ko-KR" altLang="en-US" sz="2000" smtClean="0"/>
              <a:t>라는 설정 값에 저장</a:t>
            </a:r>
            <a:endParaRPr lang="en-US" altLang="ko-KR" sz="2000" smtClean="0"/>
          </a:p>
          <a:p>
            <a:r>
              <a:rPr lang="ko-KR" altLang="en-US" sz="2000" smtClean="0"/>
              <a:t>블록 크기 확인 명령</a:t>
            </a:r>
            <a:endParaRPr lang="en-US" altLang="ko-KR" sz="2000" smtClean="0"/>
          </a:p>
          <a:p>
            <a:pPr lvl="1"/>
            <a:r>
              <a:rPr lang="en-US" altLang="ko-KR" sz="1800" b="1" smtClean="0"/>
              <a:t>show parameter db_block_size</a:t>
            </a:r>
            <a:endParaRPr lang="en-US" altLang="ko-KR" sz="1800" smtClean="0"/>
          </a:p>
          <a:p>
            <a:pPr lvl="1"/>
            <a:endParaRPr lang="en-US" altLang="ko-KR" sz="1800" smtClean="0"/>
          </a:p>
          <a:p>
            <a:pPr lvl="1"/>
            <a:endParaRPr lang="ko-KR" altLang="en-US" sz="1800" smtClean="0"/>
          </a:p>
          <a:p>
            <a:endParaRPr lang="ko-KR" altLang="en-US" sz="2000" smtClean="0"/>
          </a:p>
          <a:p>
            <a:endParaRPr lang="ko-KR" altLang="en-US" sz="2000" smtClean="0"/>
          </a:p>
        </p:txBody>
      </p:sp>
      <p:sp>
        <p:nvSpPr>
          <p:cNvPr id="542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4277" name="_x82955024" descr="EMB0000117458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3795713"/>
            <a:ext cx="6816725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529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83613" cy="4937125"/>
          </a:xfrm>
        </p:spPr>
        <p:txBody>
          <a:bodyPr/>
          <a:lstStyle/>
          <a:p>
            <a:r>
              <a:rPr lang="ko-KR" altLang="en-US" sz="2000" smtClean="0"/>
              <a:t>블록 크기를 확인하는 다른 방법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설정 정보는 특정 테이블에 저장되는데 그 테이블의 이름이 </a:t>
            </a:r>
            <a:r>
              <a:rPr lang="en-US" altLang="ko-KR" sz="1800" b="1" smtClean="0"/>
              <a:t>v$parameter</a:t>
            </a:r>
            <a:r>
              <a:rPr lang="ko-KR" altLang="en-US" sz="1800" smtClean="0"/>
              <a:t>임</a:t>
            </a:r>
            <a:endParaRPr lang="en-US" altLang="ko-KR" sz="1800" smtClean="0"/>
          </a:p>
          <a:p>
            <a:pPr lvl="1"/>
            <a:r>
              <a:rPr lang="en-US" altLang="ko-KR" sz="1800" b="1" smtClean="0"/>
              <a:t>v$parameter</a:t>
            </a:r>
            <a:r>
              <a:rPr lang="ko-KR" altLang="en-US" sz="1800" smtClean="0"/>
              <a:t> 테이블의 구조</a:t>
            </a:r>
          </a:p>
          <a:p>
            <a:pPr lvl="1"/>
            <a:endParaRPr lang="ko-KR" altLang="en-US" sz="1800" smtClean="0"/>
          </a:p>
          <a:p>
            <a:pPr lvl="1"/>
            <a:endParaRPr lang="ko-KR" altLang="en-US" sz="1800" smtClean="0"/>
          </a:p>
        </p:txBody>
      </p:sp>
      <p:sp>
        <p:nvSpPr>
          <p:cNvPr id="5530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5301" name="_x82868584" descr="EMB0000117458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2487613"/>
            <a:ext cx="5589587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46</a:t>
            </a:fld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632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000" smtClean="0"/>
              <a:t>다음의 </a:t>
            </a:r>
            <a:r>
              <a:rPr lang="en-US" altLang="ko-KR" sz="2000" smtClean="0"/>
              <a:t>SQL</a:t>
            </a:r>
            <a:r>
              <a:rPr lang="ko-KR" altLang="en-US" sz="2000" smtClean="0"/>
              <a:t>로 블록크기 확인</a:t>
            </a:r>
          </a:p>
        </p:txBody>
      </p:sp>
      <p:sp>
        <p:nvSpPr>
          <p:cNvPr id="563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6325" name="_x82874584" descr="EMB0000117458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897063"/>
            <a:ext cx="619283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47</a:t>
            </a:fld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익스텐트</a:t>
            </a:r>
            <a:r>
              <a:rPr lang="en-US" altLang="ko-KR" smtClean="0"/>
              <a:t>(extent)–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734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데이터 블록 다음 단계의 논리적 데이터 저장 공간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연속적인 여러 개의 데이터 블록이 모여서 하나의 익스텐트를 구성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익스텐트가 모여 다음에 설명할 세그먼트를 구성</a:t>
            </a:r>
            <a:endParaRPr lang="en-US" altLang="ko-KR" sz="2000" smtClean="0"/>
          </a:p>
          <a:p>
            <a:pPr lvl="1">
              <a:lnSpc>
                <a:spcPct val="150000"/>
              </a:lnSpc>
            </a:pPr>
            <a:r>
              <a:rPr lang="ko-KR" altLang="en-US" sz="1700" smtClean="0"/>
              <a:t>하나의 세그먼트에 할당된 공간이 모두 사용되면 오라클은 새로운 익스텐트를 만들어 그 세그먼트에 할당</a:t>
            </a:r>
          </a:p>
          <a:p>
            <a:pPr>
              <a:lnSpc>
                <a:spcPct val="150000"/>
              </a:lnSpc>
            </a:pPr>
            <a:endParaRPr lang="ko-KR" altLang="en-US" sz="20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48</a:t>
            </a:fld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세그먼트</a:t>
            </a:r>
            <a:r>
              <a:rPr lang="en-US" altLang="ko-KR" smtClean="0"/>
              <a:t>(segment)– </a:t>
            </a:r>
            <a:r>
              <a:rPr lang="ko-KR" altLang="en-US" smtClean="0"/>
              <a:t>논리적 구성요소</a:t>
            </a:r>
          </a:p>
        </p:txBody>
      </p:sp>
      <p:sp>
        <p:nvSpPr>
          <p:cNvPr id="5837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smtClean="0"/>
              <a:t>여러 개의 익스텐트들이 모여 하나의 세그먼트를 구성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하나의 세그먼트에는 같은 종류의 데이터가 저장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데이터 세그먼트</a:t>
            </a:r>
            <a:endParaRPr lang="en-US" altLang="ko-KR" sz="2000" smtClean="0"/>
          </a:p>
          <a:p>
            <a:pPr lvl="2">
              <a:lnSpc>
                <a:spcPct val="150000"/>
              </a:lnSpc>
            </a:pPr>
            <a:r>
              <a:rPr lang="ko-KR" altLang="en-US" sz="1800" smtClean="0"/>
              <a:t>테이블이 저장되는 세그먼트</a:t>
            </a:r>
          </a:p>
          <a:p>
            <a:pPr lvl="1">
              <a:lnSpc>
                <a:spcPct val="150000"/>
              </a:lnSpc>
            </a:pPr>
            <a:r>
              <a:rPr lang="ko-KR" altLang="en-US" sz="2000" smtClean="0"/>
              <a:t>인덱스 세그먼트</a:t>
            </a:r>
            <a:endParaRPr lang="en-US" altLang="ko-KR" sz="2000" smtClean="0"/>
          </a:p>
          <a:p>
            <a:pPr lvl="2">
              <a:lnSpc>
                <a:spcPct val="150000"/>
              </a:lnSpc>
            </a:pPr>
            <a:r>
              <a:rPr lang="ko-KR" altLang="en-US" sz="1800" smtClean="0"/>
              <a:t>인덱스</a:t>
            </a:r>
            <a:r>
              <a:rPr lang="en-US" altLang="ko-KR" sz="1800" smtClean="0"/>
              <a:t>(index) </a:t>
            </a:r>
            <a:r>
              <a:rPr lang="ko-KR" altLang="en-US" sz="1800" smtClean="0"/>
              <a:t>정보가 저장되는 세그먼트</a:t>
            </a:r>
          </a:p>
          <a:p>
            <a:pPr>
              <a:lnSpc>
                <a:spcPct val="150000"/>
              </a:lnSpc>
            </a:pPr>
            <a:r>
              <a:rPr lang="ko-KR" altLang="en-US" sz="2000" smtClean="0"/>
              <a:t>하나의 세그먼트는 뒤에 설명할 하나의 테이블스페이스에 저장</a:t>
            </a:r>
            <a:endParaRPr lang="en-US" altLang="ko-KR" sz="2000" smtClean="0"/>
          </a:p>
          <a:p>
            <a:pPr>
              <a:lnSpc>
                <a:spcPct val="150000"/>
              </a:lnSpc>
            </a:pPr>
            <a:r>
              <a:rPr lang="ko-KR" altLang="en-US" sz="2000" smtClean="0"/>
              <a:t>하나의 세그먼트를 구성하는 익스텐트들은 디스크상에 연속적으로 저장되지 않을 수도 있음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49</a:t>
            </a:fld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설치 준비</a:t>
            </a:r>
            <a:r>
              <a:rPr lang="en-US" altLang="ko-KR" dirty="0" smtClean="0"/>
              <a:t>(1)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9663"/>
          </a:xfrm>
        </p:spPr>
        <p:txBody>
          <a:bodyPr/>
          <a:lstStyle/>
          <a:p>
            <a:r>
              <a:rPr lang="ko-KR" altLang="en-US" sz="2000" dirty="0" err="1" smtClean="0"/>
              <a:t>오라클은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오라클</a:t>
            </a:r>
            <a:r>
              <a:rPr lang="ko-KR" altLang="en-US" sz="2000" dirty="0" smtClean="0"/>
              <a:t> 홈페이지 </a:t>
            </a:r>
            <a:r>
              <a:rPr lang="en-US" altLang="ko-KR" sz="2000" dirty="0" smtClean="0"/>
              <a:t>www.oracle.com</a:t>
            </a:r>
            <a:r>
              <a:rPr lang="ko-KR" altLang="en-US" sz="2000" dirty="0" smtClean="0"/>
              <a:t> 에서 다운로드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오라클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11g release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2 </a:t>
            </a:r>
            <a:r>
              <a:rPr lang="ko-KR" altLang="en-US" sz="1800" dirty="0" smtClean="0"/>
              <a:t>윈도우</a:t>
            </a:r>
            <a:r>
              <a:rPr lang="en-US" altLang="ko-KR" sz="1800" dirty="0" smtClean="0"/>
              <a:t>(32-bit) </a:t>
            </a:r>
            <a:r>
              <a:rPr lang="ko-KR" altLang="en-US" sz="1800" dirty="0" smtClean="0"/>
              <a:t>버전을 사용하며 운영체제는 </a:t>
            </a:r>
            <a:r>
              <a:rPr lang="en-US" altLang="ko-KR" sz="1800" dirty="0" smtClean="0"/>
              <a:t>Windows 7 Professional K</a:t>
            </a:r>
            <a:r>
              <a:rPr lang="ko-KR" altLang="en-US" sz="1800" dirty="0" smtClean="0"/>
              <a:t>를 기준으로 함</a:t>
            </a:r>
          </a:p>
          <a:p>
            <a:endParaRPr lang="ko-KR" altLang="en-US" sz="2000" dirty="0" smtClean="0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610" y="2391305"/>
            <a:ext cx="6178779" cy="354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데이터 블록</a:t>
            </a:r>
            <a:r>
              <a:rPr lang="en-US" altLang="ko-KR" b="1" smtClean="0"/>
              <a:t>, </a:t>
            </a:r>
            <a:r>
              <a:rPr lang="ko-KR" altLang="en-US" b="1" smtClean="0"/>
              <a:t>익스텐트</a:t>
            </a:r>
            <a:r>
              <a:rPr lang="en-US" altLang="ko-KR" b="1" smtClean="0"/>
              <a:t>, </a:t>
            </a:r>
            <a:r>
              <a:rPr lang="ko-KR" altLang="en-US" b="1" smtClean="0"/>
              <a:t>세그먼트의 관계</a:t>
            </a:r>
            <a:endParaRPr lang="ko-KR" altLang="en-US" smtClean="0"/>
          </a:p>
        </p:txBody>
      </p:sp>
      <p:sp>
        <p:nvSpPr>
          <p:cNvPr id="5939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417638"/>
            <a:ext cx="4543425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smtClean="0"/>
              <a:t>테이블 스페이스</a:t>
            </a:r>
            <a:r>
              <a:rPr lang="en-US" altLang="ko-KR" sz="2800" smtClean="0"/>
              <a:t>(table space)– </a:t>
            </a:r>
            <a:r>
              <a:rPr lang="ko-KR" altLang="en-US" sz="2800" smtClean="0"/>
              <a:t>논리적 구성요소</a:t>
            </a:r>
          </a:p>
        </p:txBody>
      </p:sp>
      <p:sp>
        <p:nvSpPr>
          <p:cNvPr id="6041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95475"/>
          </a:xfrm>
        </p:spPr>
        <p:txBody>
          <a:bodyPr/>
          <a:lstStyle/>
          <a:p>
            <a:r>
              <a:rPr lang="ko-KR" altLang="en-US" sz="2000" smtClean="0"/>
              <a:t>하나의 데이터베이스는 오라클의 논리적 저장 단위인 테이블스페이스들로 구성</a:t>
            </a:r>
          </a:p>
          <a:p>
            <a:r>
              <a:rPr lang="ko-KR" altLang="en-US" sz="2000" smtClean="0"/>
              <a:t>하나의 테이블스페이스에는 하나 이상의 세그먼트를 포함</a:t>
            </a:r>
          </a:p>
          <a:p>
            <a:endParaRPr lang="ko-KR" altLang="en-US" sz="200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51</a:t>
            </a:fld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데이터파일</a:t>
            </a:r>
            <a:r>
              <a:rPr lang="en-US" altLang="ko-KR" smtClean="0"/>
              <a:t>(datafile)– </a:t>
            </a:r>
            <a:r>
              <a:rPr lang="ko-KR" altLang="en-US" smtClean="0"/>
              <a:t>물리적 구성요소</a:t>
            </a:r>
          </a:p>
        </p:txBody>
      </p:sp>
      <p:sp>
        <p:nvSpPr>
          <p:cNvPr id="6144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9275"/>
          </a:xfrm>
        </p:spPr>
        <p:txBody>
          <a:bodyPr/>
          <a:lstStyle/>
          <a:p>
            <a:r>
              <a:rPr lang="ko-KR" altLang="en-US" sz="2000" smtClean="0"/>
              <a:t>오라클에서 관리하는 데이터가 실제로 저장되는 디스크 상의 파일</a:t>
            </a:r>
          </a:p>
          <a:p>
            <a:endParaRPr lang="ko-KR" altLang="en-US" sz="2000" smtClean="0"/>
          </a:p>
        </p:txBody>
      </p:sp>
      <p:sp>
        <p:nvSpPr>
          <p:cNvPr id="614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1445" name="TextBox 5"/>
          <p:cNvSpPr txBox="1">
            <a:spLocks noChangeArrowheads="1"/>
          </p:cNvSpPr>
          <p:nvPr/>
        </p:nvSpPr>
        <p:spPr bwMode="auto">
          <a:xfrm>
            <a:off x="2708275" y="5830888"/>
            <a:ext cx="3959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itchFamily="34" charset="0"/>
                <a:ea typeface="굴림" pitchFamily="50" charset="-127"/>
              </a:defRPr>
            </a:lvl9pPr>
          </a:lstStyle>
          <a:p>
            <a:pPr eaLnBrk="1" hangingPunct="1"/>
            <a:r>
              <a:rPr lang="ko-KR" altLang="en-US" sz="1800" b="1"/>
              <a:t>데이터파일과 테이블스페이스의 관계</a:t>
            </a:r>
            <a:endParaRPr lang="ko-KR" altLang="en-US" sz="1800"/>
          </a:p>
        </p:txBody>
      </p:sp>
      <p:pic>
        <p:nvPicPr>
          <p:cNvPr id="614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758950"/>
            <a:ext cx="596900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52</a:t>
            </a:fld>
            <a:endParaRPr lang="ko-KR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데이터파일</a:t>
            </a:r>
            <a:r>
              <a:rPr lang="en-US" altLang="ko-KR" smtClean="0"/>
              <a:t>(datafile)– </a:t>
            </a:r>
            <a:r>
              <a:rPr lang="ko-KR" altLang="en-US" smtClean="0"/>
              <a:t>물리적 구성요소</a:t>
            </a:r>
          </a:p>
        </p:txBody>
      </p:sp>
      <p:sp>
        <p:nvSpPr>
          <p:cNvPr id="6246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49275"/>
          </a:xfrm>
        </p:spPr>
        <p:txBody>
          <a:bodyPr/>
          <a:lstStyle/>
          <a:p>
            <a:r>
              <a:rPr lang="ko-KR" altLang="en-US" sz="2000" smtClean="0"/>
              <a:t>오라클에서 관리하는 데이터가 실제로 저장되는 디스크 상의 파일</a:t>
            </a:r>
            <a:endParaRPr lang="en-US" altLang="ko-KR" sz="2000" smtClean="0"/>
          </a:p>
          <a:p>
            <a:r>
              <a:rPr lang="en-US" altLang="ko-KR" sz="2000" b="1" smtClean="0"/>
              <a:t>oradata\orcl</a:t>
            </a:r>
            <a:r>
              <a:rPr lang="en-US" altLang="ko-KR" sz="2000" smtClean="0"/>
              <a:t> </a:t>
            </a:r>
            <a:r>
              <a:rPr lang="ko-KR" altLang="en-US" sz="2000" smtClean="0"/>
              <a:t>폴더의 데이터파일들</a:t>
            </a:r>
          </a:p>
          <a:p>
            <a:endParaRPr lang="ko-KR" altLang="en-US" sz="2000" smtClean="0"/>
          </a:p>
          <a:p>
            <a:endParaRPr lang="ko-KR" altLang="en-US" sz="2000" smtClean="0"/>
          </a:p>
        </p:txBody>
      </p:sp>
      <p:sp>
        <p:nvSpPr>
          <p:cNvPr id="6246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246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62470" name="_x82883200" descr="EMB000016940d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32050"/>
            <a:ext cx="5751513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32513" y="2062163"/>
            <a:ext cx="2665412" cy="3784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sz="1200" b="1" dirty="0"/>
              <a:t>SYSAUX01.DBF</a:t>
            </a:r>
            <a:r>
              <a:rPr lang="en-US" altLang="ko-KR" sz="1200" dirty="0"/>
              <a:t>, </a:t>
            </a:r>
            <a:r>
              <a:rPr lang="en-US" altLang="ko-KR" sz="1200" b="1" dirty="0"/>
              <a:t>SYSTEM01.DBF</a:t>
            </a:r>
          </a:p>
          <a:p>
            <a:pPr>
              <a:defRPr/>
            </a:pPr>
            <a:r>
              <a:rPr lang="ko-KR" altLang="en-US" sz="1200" dirty="0" err="1"/>
              <a:t>오라클</a:t>
            </a:r>
            <a:r>
              <a:rPr lang="ko-KR" altLang="en-US" sz="1200" dirty="0"/>
              <a:t> 시스템 관리를 위해 만들어진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en-US" altLang="ko-KR" sz="1200" b="1" dirty="0"/>
              <a:t>TEMP01.DBF</a:t>
            </a: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임시 데이터들을 저장하기 위한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USER01.DBF</a:t>
            </a:r>
          </a:p>
          <a:p>
            <a:pPr>
              <a:defRPr/>
            </a:pPr>
            <a:r>
              <a:rPr lang="ko-KR" altLang="en-US" sz="1200" dirty="0"/>
              <a:t>사용자 계정을 위해 만들어진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r>
              <a:rPr lang="en-US" altLang="ko-KR" sz="1200" dirty="0"/>
              <a:t> </a:t>
            </a:r>
            <a:r>
              <a:rPr lang="en-US" altLang="ko-KR" sz="1200" b="1" dirty="0"/>
              <a:t>EXAMPLE01.DBF</a:t>
            </a: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예제 테이블들을 저장하고 있는 데이터파일</a:t>
            </a:r>
            <a:endParaRPr lang="en-US" altLang="ko-KR" sz="1200" dirty="0"/>
          </a:p>
          <a:p>
            <a:pPr>
              <a:defRPr/>
            </a:pPr>
            <a:endParaRPr lang="en-US" altLang="ko-KR" sz="1200" b="1" dirty="0"/>
          </a:p>
          <a:p>
            <a:pPr>
              <a:defRPr/>
            </a:pPr>
            <a:r>
              <a:rPr lang="en-US" altLang="ko-KR" sz="1200" b="1" dirty="0"/>
              <a:t>UNDOTBS01.DBF</a:t>
            </a:r>
            <a:endParaRPr lang="en-US" altLang="ko-KR" sz="1200" dirty="0"/>
          </a:p>
          <a:p>
            <a:pPr>
              <a:defRPr/>
            </a:pPr>
            <a:r>
              <a:rPr lang="ko-KR" altLang="en-US" sz="1200" dirty="0"/>
              <a:t>데이터에 문제가 발생했을 때 복구를 위한 정보</a:t>
            </a:r>
          </a:p>
          <a:p>
            <a:pPr>
              <a:defRPr/>
            </a:pPr>
            <a:endParaRPr lang="ko-KR" altLang="en-US" sz="12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53</a:t>
            </a:fld>
            <a:endParaRPr lang="ko-KR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기타 물리적 구성요소</a:t>
            </a:r>
          </a:p>
        </p:txBody>
      </p:sp>
      <p:sp>
        <p:nvSpPr>
          <p:cNvPr id="6349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3438" cy="4975225"/>
          </a:xfrm>
        </p:spPr>
        <p:txBody>
          <a:bodyPr/>
          <a:lstStyle/>
          <a:p>
            <a:r>
              <a:rPr lang="ko-KR" altLang="en-US" sz="2000" dirty="0" smtClean="0"/>
              <a:t>컨트롤 파일</a:t>
            </a:r>
            <a:r>
              <a:rPr lang="en-US" altLang="ko-KR" sz="2000" dirty="0" smtClean="0"/>
              <a:t>(control file)</a:t>
            </a:r>
          </a:p>
          <a:p>
            <a:pPr lvl="1"/>
            <a:r>
              <a:rPr lang="ko-KR" altLang="en-US" sz="1700" dirty="0" smtClean="0"/>
              <a:t>데이터베이스의 물리적 구조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데이터베이스 이름</a:t>
            </a:r>
            <a:r>
              <a:rPr lang="en-US" altLang="ko-KR" sz="1700" dirty="0" smtClean="0"/>
              <a:t>, redo </a:t>
            </a:r>
            <a:r>
              <a:rPr lang="ko-KR" altLang="en-US" sz="1700" dirty="0" smtClean="0"/>
              <a:t>로그 파일들의 위치 정보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데이터베이스 생성 시간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현재 로그 번호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체크포인트 정보 등이 저장</a:t>
            </a:r>
            <a:endParaRPr lang="en-US" altLang="ko-KR" sz="1700" dirty="0" smtClean="0"/>
          </a:p>
          <a:p>
            <a:r>
              <a:rPr lang="en-US" altLang="ko-KR" sz="2000" dirty="0" smtClean="0"/>
              <a:t>Redo </a:t>
            </a:r>
            <a:r>
              <a:rPr lang="ko-KR" altLang="en-US" sz="2000" dirty="0" smtClean="0"/>
              <a:t>로그 파일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데이터베이스의 변경 내역을 저장하는 파일</a:t>
            </a:r>
          </a:p>
          <a:p>
            <a:pPr lvl="1"/>
            <a:r>
              <a:rPr lang="ko-KR" altLang="en-US" sz="1800" dirty="0" smtClean="0"/>
              <a:t>데이터 변경 과정에서 장애가 발생하여 변경내용이 데이터베이스에 반영되지 못했을 경우 온라인 </a:t>
            </a:r>
            <a:r>
              <a:rPr lang="en-US" altLang="ko-KR" sz="1800" dirty="0" smtClean="0"/>
              <a:t>redo </a:t>
            </a:r>
            <a:r>
              <a:rPr lang="ko-KR" altLang="en-US" sz="1800" dirty="0" smtClean="0"/>
              <a:t>로그 파일을 이용하여 복구</a:t>
            </a:r>
          </a:p>
          <a:p>
            <a:r>
              <a:rPr lang="ko-KR" altLang="en-US" sz="2000" dirty="0" smtClean="0"/>
              <a:t>설정 파일</a:t>
            </a:r>
            <a:r>
              <a:rPr lang="en-US" altLang="ko-KR" sz="2000" dirty="0" smtClean="0"/>
              <a:t>(parameter file)</a:t>
            </a:r>
          </a:p>
          <a:p>
            <a:pPr lvl="1"/>
            <a:r>
              <a:rPr lang="ko-KR" altLang="en-US" sz="1800" dirty="0" smtClean="0"/>
              <a:t>데이터베이스와 데이터베이스 서버와 관련된 설정 정보들이 저장</a:t>
            </a:r>
          </a:p>
          <a:p>
            <a:r>
              <a:rPr lang="en-US" altLang="ko-KR" sz="2000" dirty="0" smtClean="0"/>
              <a:t>alert/trace </a:t>
            </a:r>
            <a:r>
              <a:rPr lang="ko-KR" altLang="en-US" sz="2000" dirty="0" smtClean="0"/>
              <a:t>로그 파일</a:t>
            </a:r>
          </a:p>
          <a:p>
            <a:pPr lvl="1"/>
            <a:r>
              <a:rPr lang="ko-KR" altLang="en-US" sz="1800" dirty="0" err="1" smtClean="0"/>
              <a:t>오라클</a:t>
            </a:r>
            <a:r>
              <a:rPr lang="ko-KR" altLang="en-US" sz="1800" dirty="0" smtClean="0"/>
              <a:t> 서버 내부에서 오류가 발생할 경우 그 오류에 대한 정보나 메시지를 저장하는 파일</a:t>
            </a:r>
          </a:p>
          <a:p>
            <a:pPr lvl="1"/>
            <a:endParaRPr lang="ko-KR" altLang="en-US" sz="1700" dirty="0" smtClean="0"/>
          </a:p>
          <a:p>
            <a:endParaRPr lang="ko-KR" altLang="en-US" sz="2000" dirty="0" smtClean="0"/>
          </a:p>
        </p:txBody>
      </p:sp>
      <p:sp>
        <p:nvSpPr>
          <p:cNvPr id="6349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6349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54</a:t>
            </a:fld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테이블스페이스 관리</a:t>
            </a:r>
          </a:p>
        </p:txBody>
      </p:sp>
      <p:sp>
        <p:nvSpPr>
          <p:cNvPr id="6451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테이블스페이스 생성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테이블스페이스 변경</a:t>
            </a:r>
          </a:p>
          <a:p>
            <a:pPr>
              <a:lnSpc>
                <a:spcPct val="150000"/>
              </a:lnSpc>
            </a:pPr>
            <a:r>
              <a:rPr lang="ko-KR" altLang="en-US" smtClean="0"/>
              <a:t>테이블스페이스 조회</a:t>
            </a:r>
          </a:p>
          <a:p>
            <a:pPr>
              <a:lnSpc>
                <a:spcPct val="150000"/>
              </a:lnSpc>
            </a:pPr>
            <a:endParaRPr lang="ko-KR" altLang="en-US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테이블스페이스 생성</a:t>
            </a:r>
          </a:p>
        </p:txBody>
      </p:sp>
      <p:sp>
        <p:nvSpPr>
          <p:cNvPr id="6553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오라클에서</a:t>
            </a:r>
            <a:r>
              <a:rPr lang="ko-KR" altLang="en-US" sz="2000" dirty="0" smtClean="0"/>
              <a:t> 테이블을 생성하려면 테이블스페이스를 사용해야 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테이블 스페이스 사용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700" dirty="0" err="1" smtClean="0"/>
              <a:t>오라클을</a:t>
            </a:r>
            <a:r>
              <a:rPr lang="ko-KR" altLang="en-US" sz="1700" dirty="0" smtClean="0"/>
              <a:t> 설치할 때 만들어지는 기본 테이블스페이스를 사용</a:t>
            </a:r>
            <a:endParaRPr lang="en-US" altLang="ko-KR" sz="1700" dirty="0" smtClean="0"/>
          </a:p>
          <a:p>
            <a:pPr lvl="1">
              <a:lnSpc>
                <a:spcPct val="150000"/>
              </a:lnSpc>
            </a:pPr>
            <a:r>
              <a:rPr lang="ko-KR" altLang="en-US" sz="1700" dirty="0" smtClean="0"/>
              <a:t>또는 새로운 테이블스페이스를 생성하여 사용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테이블스페이스는 </a:t>
            </a:r>
            <a:r>
              <a:rPr lang="ko-KR" altLang="en-US" sz="2000" dirty="0" err="1" smtClean="0"/>
              <a:t>오라클</a:t>
            </a:r>
            <a:r>
              <a:rPr lang="ko-KR" altLang="en-US" sz="2000" dirty="0" smtClean="0"/>
              <a:t> 관리자만이 생성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생성할 때 실제 데이터가 저장될 디스크 상의 파일인 데이터파일을 지정</a:t>
            </a:r>
          </a:p>
          <a:p>
            <a:pPr>
              <a:lnSpc>
                <a:spcPct val="150000"/>
              </a:lnSpc>
            </a:pPr>
            <a:endParaRPr lang="ko-KR" altLang="en-US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56</a:t>
            </a:fld>
            <a:endParaRPr lang="ko-KR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테이블스페이스 생성</a:t>
            </a:r>
          </a:p>
        </p:txBody>
      </p:sp>
      <p:sp>
        <p:nvSpPr>
          <p:cNvPr id="6656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44588"/>
          </a:xfrm>
        </p:spPr>
        <p:txBody>
          <a:bodyPr/>
          <a:lstStyle/>
          <a:p>
            <a:r>
              <a:rPr lang="ko-KR" altLang="en-US" sz="2000" b="1" smtClean="0"/>
              <a:t>형식</a:t>
            </a:r>
            <a:endParaRPr lang="en-US" altLang="ko-KR" sz="2000" b="1" smtClean="0"/>
          </a:p>
          <a:p>
            <a:pPr lvl="2">
              <a:buFont typeface="Wingdings 3" pitchFamily="18" charset="2"/>
              <a:buNone/>
            </a:pPr>
            <a:r>
              <a:rPr lang="en-US" altLang="ko-KR" sz="1600" b="1" smtClean="0"/>
              <a:t>create tablespace </a:t>
            </a:r>
            <a:r>
              <a:rPr lang="en-US" altLang="ko-KR" sz="1600" smtClean="0"/>
              <a:t>&lt;</a:t>
            </a:r>
            <a:r>
              <a:rPr lang="ko-KR" altLang="en-US" sz="1600" smtClean="0"/>
              <a:t>테이블스페이스 이름</a:t>
            </a:r>
            <a:r>
              <a:rPr lang="en-US" altLang="ko-KR" sz="1600" smtClean="0"/>
              <a:t>&gt; </a:t>
            </a:r>
            <a:endParaRPr lang="ko-KR" altLang="en-US" sz="1600" smtClean="0"/>
          </a:p>
          <a:p>
            <a:pPr lvl="2">
              <a:buFont typeface="Wingdings 3" pitchFamily="18" charset="2"/>
              <a:buNone/>
            </a:pPr>
            <a:r>
              <a:rPr lang="en-US" altLang="ko-KR" sz="1600" b="1" smtClean="0"/>
              <a:t>datafile </a:t>
            </a:r>
            <a:r>
              <a:rPr lang="ko-KR" altLang="en-US" sz="1600" smtClean="0"/>
              <a:t>‘</a:t>
            </a:r>
            <a:r>
              <a:rPr lang="en-US" altLang="ko-KR" sz="1600" smtClean="0"/>
              <a:t>&lt;</a:t>
            </a:r>
            <a:r>
              <a:rPr lang="ko-KR" altLang="en-US" sz="1600" smtClean="0"/>
              <a:t>데이터파일 경로명</a:t>
            </a:r>
            <a:r>
              <a:rPr lang="en-US" altLang="ko-KR" sz="1600" smtClean="0"/>
              <a:t>&gt;’ </a:t>
            </a:r>
            <a:r>
              <a:rPr lang="en-US" altLang="ko-KR" sz="1600" b="1" smtClean="0"/>
              <a:t>size </a:t>
            </a:r>
            <a:r>
              <a:rPr lang="en-US" altLang="ko-KR" sz="1600" smtClean="0"/>
              <a:t>&lt;</a:t>
            </a:r>
            <a:r>
              <a:rPr lang="ko-KR" altLang="en-US" sz="1600" smtClean="0"/>
              <a:t>데이터파일 크기</a:t>
            </a:r>
            <a:r>
              <a:rPr lang="en-US" altLang="ko-KR" sz="1600" smtClean="0"/>
              <a:t>&gt;</a:t>
            </a:r>
            <a:endParaRPr lang="ko-KR" altLang="en-US" sz="1600" smtClean="0"/>
          </a:p>
          <a:p>
            <a:endParaRPr lang="ko-KR" altLang="en-US" smtClean="0"/>
          </a:p>
        </p:txBody>
      </p:sp>
      <p:sp>
        <p:nvSpPr>
          <p:cNvPr id="6656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57</a:t>
            </a:fld>
            <a:endParaRPr lang="ko-KR" altLang="en-US"/>
          </a:p>
        </p:txBody>
      </p:sp>
      <p:pic>
        <p:nvPicPr>
          <p:cNvPr id="66565" name="_x83176216" descr="EMB000016940d7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2320925"/>
            <a:ext cx="6029325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생성된 데이터파일 확인</a:t>
            </a:r>
            <a:endParaRPr lang="ko-KR" altLang="en-US" smtClean="0"/>
          </a:p>
        </p:txBody>
      </p:sp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67588" name="_x83005040" descr="EMB000016940d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570038"/>
            <a:ext cx="6867525" cy="435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mtClean="0"/>
              <a:t>테이블스페이스 변경</a:t>
            </a:r>
          </a:p>
        </p:txBody>
      </p:sp>
      <p:sp>
        <p:nvSpPr>
          <p:cNvPr id="6861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531938"/>
          </a:xfrm>
        </p:spPr>
        <p:txBody>
          <a:bodyPr/>
          <a:lstStyle/>
          <a:p>
            <a:r>
              <a:rPr lang="ko-KR" altLang="en-US" sz="2000" smtClean="0"/>
              <a:t>테이블스페이스에 새로운 데이터파일을 추가</a:t>
            </a:r>
            <a:endParaRPr lang="en-US" altLang="ko-KR" sz="2000" smtClean="0"/>
          </a:p>
          <a:p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>
              <a:buFont typeface="Wingdings 3" pitchFamily="18" charset="2"/>
              <a:buNone/>
            </a:pPr>
            <a:r>
              <a:rPr lang="en-US" altLang="ko-KR" sz="1400" b="1" smtClean="0"/>
              <a:t>alter tablespace </a:t>
            </a:r>
            <a:r>
              <a:rPr lang="en-US" altLang="ko-KR" sz="1400" smtClean="0"/>
              <a:t>&lt;</a:t>
            </a:r>
            <a:r>
              <a:rPr lang="ko-KR" altLang="en-US" sz="1400" smtClean="0"/>
              <a:t>테이블스페이스 이름</a:t>
            </a:r>
            <a:r>
              <a:rPr lang="en-US" altLang="ko-KR" sz="1400" smtClean="0"/>
              <a:t>&gt;</a:t>
            </a:r>
            <a:endParaRPr lang="ko-KR" altLang="en-US" sz="1400" smtClean="0"/>
          </a:p>
          <a:p>
            <a:pPr lvl="2">
              <a:buFont typeface="Wingdings 3" pitchFamily="18" charset="2"/>
              <a:buNone/>
            </a:pPr>
            <a:r>
              <a:rPr lang="en-US" altLang="ko-KR" sz="1400" b="1" smtClean="0"/>
              <a:t>add datafile </a:t>
            </a:r>
            <a:r>
              <a:rPr lang="en-US" altLang="ko-KR" sz="1400" smtClean="0"/>
              <a:t>'&lt;</a:t>
            </a:r>
            <a:r>
              <a:rPr lang="ko-KR" altLang="en-US" sz="1400" smtClean="0"/>
              <a:t>데이터파일 경로명</a:t>
            </a:r>
            <a:r>
              <a:rPr lang="en-US" altLang="ko-KR" sz="1400" smtClean="0"/>
              <a:t>&gt;‘</a:t>
            </a:r>
            <a:r>
              <a:rPr lang="ko-KR" altLang="en-US" sz="1400" b="1" smtClean="0"/>
              <a:t> </a:t>
            </a:r>
            <a:r>
              <a:rPr lang="en-US" altLang="ko-KR" sz="1400" b="1" smtClean="0"/>
              <a:t>size </a:t>
            </a:r>
            <a:r>
              <a:rPr lang="en-US" altLang="ko-KR" sz="1400" smtClean="0"/>
              <a:t>&lt;</a:t>
            </a:r>
            <a:r>
              <a:rPr lang="ko-KR" altLang="en-US" sz="1400" smtClean="0"/>
              <a:t>데이터파일 크기</a:t>
            </a:r>
            <a:r>
              <a:rPr lang="en-US" altLang="ko-KR" sz="1400" smtClean="0"/>
              <a:t>&gt;</a:t>
            </a:r>
            <a:endParaRPr lang="ko-KR" altLang="en-US" sz="1400" smtClean="0"/>
          </a:p>
          <a:p>
            <a:pPr lvl="1"/>
            <a:endParaRPr lang="ko-KR" altLang="en-US" sz="1700" smtClean="0"/>
          </a:p>
          <a:p>
            <a:pPr>
              <a:lnSpc>
                <a:spcPct val="150000"/>
              </a:lnSpc>
              <a:buFont typeface="Wingdings 3" pitchFamily="18" charset="2"/>
              <a:buNone/>
            </a:pPr>
            <a:endParaRPr lang="ko-KR" altLang="en-US" smtClean="0"/>
          </a:p>
        </p:txBody>
      </p:sp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59</a:t>
            </a:fld>
            <a:endParaRPr lang="ko-KR" altLang="en-US"/>
          </a:p>
        </p:txBody>
      </p:sp>
      <p:pic>
        <p:nvPicPr>
          <p:cNvPr id="68613" name="_x83046312" descr="EMB000016940d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2640013"/>
            <a:ext cx="5624512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설치 준비</a:t>
            </a:r>
            <a:r>
              <a:rPr lang="en-US" altLang="ko-KR" dirty="0" smtClean="0"/>
              <a:t>(2)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9663"/>
          </a:xfrm>
        </p:spPr>
        <p:txBody>
          <a:bodyPr/>
          <a:lstStyle/>
          <a:p>
            <a:r>
              <a:rPr lang="ko-KR" altLang="en-US" sz="2000" dirty="0" smtClean="0"/>
              <a:t>다운로드 </a:t>
            </a:r>
            <a:r>
              <a:rPr lang="en-US" altLang="ko-KR" sz="2000" dirty="0" smtClean="0"/>
              <a:t>-&gt; Oracle Database</a:t>
            </a:r>
            <a:r>
              <a:rPr lang="ko-KR" altLang="en-US" sz="2000" dirty="0" smtClean="0"/>
              <a:t>로 이동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33" y="2123546"/>
            <a:ext cx="7382933" cy="369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45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테이블스페이스 변경</a:t>
            </a:r>
          </a:p>
        </p:txBody>
      </p:sp>
      <p:sp>
        <p:nvSpPr>
          <p:cNvPr id="6963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r>
              <a:rPr lang="ko-KR" altLang="en-US" sz="2000" dirty="0" smtClean="0"/>
              <a:t>테이블스페이스를 삭제할 때에는 </a:t>
            </a:r>
            <a:r>
              <a:rPr lang="en-US" altLang="ko-KR" sz="2000" b="1" dirty="0" smtClean="0"/>
              <a:t>drop </a:t>
            </a:r>
            <a:r>
              <a:rPr lang="en-US" altLang="ko-KR" sz="2000" b="1" dirty="0" err="1" smtClean="0"/>
              <a:t>tablespace</a:t>
            </a:r>
            <a:r>
              <a:rPr lang="ko-KR" altLang="en-US" sz="2000" dirty="0" smtClean="0"/>
              <a:t> 명령을 사용</a:t>
            </a:r>
          </a:p>
          <a:p>
            <a:r>
              <a:rPr lang="ko-KR" altLang="en-US" sz="2000" dirty="0" smtClean="0"/>
              <a:t>형식</a:t>
            </a:r>
            <a:endParaRPr lang="en-US" altLang="ko-KR" sz="2000" dirty="0" smtClean="0"/>
          </a:p>
          <a:p>
            <a:pPr lvl="1">
              <a:buFont typeface="Wingdings 3" pitchFamily="18" charset="2"/>
              <a:buNone/>
            </a:pPr>
            <a:r>
              <a:rPr lang="en-US" altLang="ko-KR" sz="2000" b="1" dirty="0" smtClean="0"/>
              <a:t>		drop </a:t>
            </a:r>
            <a:r>
              <a:rPr lang="en-US" altLang="ko-KR" sz="2000" b="1" dirty="0" err="1" smtClean="0"/>
              <a:t>tablespace</a:t>
            </a:r>
            <a:r>
              <a:rPr lang="en-US" altLang="ko-KR" sz="2000" b="1" dirty="0" smtClean="0"/>
              <a:t> </a:t>
            </a:r>
            <a:r>
              <a:rPr lang="en-US" altLang="ko-KR" sz="2000" dirty="0" smtClean="0"/>
              <a:t>&lt;</a:t>
            </a:r>
            <a:r>
              <a:rPr lang="ko-KR" altLang="en-US" sz="2000" dirty="0" smtClean="0"/>
              <a:t>삭제할 테이블스페이스 이름</a:t>
            </a:r>
            <a:r>
              <a:rPr lang="en-US" altLang="ko-KR" sz="2000" dirty="0" smtClean="0"/>
              <a:t>&gt;</a:t>
            </a:r>
            <a:endParaRPr lang="ko-KR" altLang="en-US" sz="2000" dirty="0" smtClean="0"/>
          </a:p>
          <a:p>
            <a:pPr lvl="1">
              <a:buFont typeface="Wingdings 3" pitchFamily="18" charset="2"/>
              <a:buNone/>
            </a:pPr>
            <a:endParaRPr lang="ko-KR" altLang="en-US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60</a:t>
            </a:fld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 조회</a:t>
            </a:r>
            <a:endParaRPr lang="ko-KR" altLang="en-US" smtClean="0"/>
          </a:p>
        </p:txBody>
      </p:sp>
      <p:sp>
        <p:nvSpPr>
          <p:cNvPr id="70659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28625"/>
          </a:xfrm>
        </p:spPr>
        <p:txBody>
          <a:bodyPr/>
          <a:lstStyle/>
          <a:p>
            <a:r>
              <a:rPr lang="ko-KR" altLang="en-US" sz="2000" smtClean="0"/>
              <a:t>테이블스페이스에 대한 정보를 조회하려면 </a:t>
            </a:r>
            <a:r>
              <a:rPr lang="en-US" altLang="ko-KR" sz="2000" b="1" smtClean="0"/>
              <a:t>select</a:t>
            </a:r>
            <a:r>
              <a:rPr lang="ko-KR" altLang="en-US" sz="2000" smtClean="0"/>
              <a:t>문을 사용</a:t>
            </a:r>
          </a:p>
        </p:txBody>
      </p:sp>
      <p:sp>
        <p:nvSpPr>
          <p:cNvPr id="7066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61</a:t>
            </a:fld>
            <a:endParaRPr lang="ko-KR" altLang="en-US"/>
          </a:p>
        </p:txBody>
      </p:sp>
      <p:pic>
        <p:nvPicPr>
          <p:cNvPr id="70661" name="_x82843176" descr="EMB000016940d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690688"/>
            <a:ext cx="6478588" cy="495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168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17750"/>
          </a:xfrm>
        </p:spPr>
        <p:txBody>
          <a:bodyPr/>
          <a:lstStyle/>
          <a:p>
            <a:r>
              <a:rPr lang="ko-KR" altLang="en-US" sz="2000" smtClean="0"/>
              <a:t>사용자 계정 생성</a:t>
            </a:r>
          </a:p>
          <a:p>
            <a:r>
              <a:rPr lang="ko-KR" altLang="en-US" sz="2000" smtClean="0"/>
              <a:t>형식</a:t>
            </a:r>
            <a:endParaRPr lang="en-US" altLang="ko-KR" sz="20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create user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사용자 계정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identified by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비밀번호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default tablespace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사용할 테이블스페이스 이름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2">
              <a:lnSpc>
                <a:spcPct val="150000"/>
              </a:lnSpc>
              <a:buFont typeface="Wingdings 3" pitchFamily="18" charset="2"/>
              <a:buNone/>
            </a:pPr>
            <a:r>
              <a:rPr lang="en-US" altLang="ko-KR" sz="1800" b="1" smtClean="0"/>
              <a:t>quota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용량</a:t>
            </a:r>
            <a:r>
              <a:rPr lang="en-US" altLang="ko-KR" sz="1800" smtClean="0"/>
              <a:t>&gt; </a:t>
            </a:r>
            <a:r>
              <a:rPr lang="en-US" altLang="ko-KR" sz="1800" b="1" smtClean="0"/>
              <a:t>on </a:t>
            </a:r>
            <a:r>
              <a:rPr lang="en-US" altLang="ko-KR" sz="1800" smtClean="0"/>
              <a:t>&lt;</a:t>
            </a:r>
            <a:r>
              <a:rPr lang="ko-KR" altLang="en-US" sz="1800" smtClean="0"/>
              <a:t>사용할 테이블스페이스 이름</a:t>
            </a:r>
            <a:r>
              <a:rPr lang="en-US" altLang="ko-KR" sz="1800" smtClean="0"/>
              <a:t>&gt;</a:t>
            </a:r>
            <a:endParaRPr lang="ko-KR" altLang="en-US" sz="1800" smtClean="0"/>
          </a:p>
          <a:p>
            <a:pPr lvl="4">
              <a:buFont typeface="Wingdings" pitchFamily="2" charset="2"/>
              <a:buNone/>
            </a:pPr>
            <a:endParaRPr lang="ko-KR" altLang="en-US" sz="1300" smtClean="0"/>
          </a:p>
        </p:txBody>
      </p:sp>
      <p:sp>
        <p:nvSpPr>
          <p:cNvPr id="7168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62</a:t>
            </a:fld>
            <a:endParaRPr lang="ko-KR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270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2708" name="_x82962520" descr="EMB000016940d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846263"/>
            <a:ext cx="608965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>
            <a:off x="2009775" y="1389063"/>
            <a:ext cx="4641850" cy="1406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77025" y="1198563"/>
            <a:ext cx="2181225" cy="64611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800" dirty="0"/>
              <a:t>무제한(</a:t>
            </a:r>
            <a:r>
              <a:rPr lang="en-US" altLang="ko-KR" sz="1800" dirty="0" err="1"/>
              <a:t>umlmited</a:t>
            </a:r>
            <a:r>
              <a:rPr lang="en-US" altLang="ko-KR" sz="1800" dirty="0"/>
              <a:t>)</a:t>
            </a:r>
          </a:p>
          <a:p>
            <a:pPr>
              <a:defRPr/>
            </a:pPr>
            <a:r>
              <a:rPr lang="ko-KR" altLang="en-US" sz="1800" dirty="0"/>
              <a:t>또는 </a:t>
            </a:r>
            <a:r>
              <a:rPr lang="en-US" altLang="ko-KR" sz="1800" dirty="0"/>
              <a:t>20K, 5M</a:t>
            </a:r>
            <a:endParaRPr lang="ko-KR" altLang="en-US" sz="1800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63</a:t>
            </a:fld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3731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68488"/>
          </a:xfrm>
        </p:spPr>
        <p:txBody>
          <a:bodyPr/>
          <a:lstStyle/>
          <a:p>
            <a:r>
              <a:rPr lang="ko-KR" altLang="en-US" sz="2000" smtClean="0"/>
              <a:t>관리자가 새로 생성된 사용자 계정에 대해 권한을 부여해야 오라클에 접속하여 사용 가능</a:t>
            </a:r>
            <a:endParaRPr lang="en-US" altLang="ko-KR" sz="2000" smtClean="0"/>
          </a:p>
          <a:p>
            <a:r>
              <a:rPr lang="ko-KR" altLang="en-US" sz="2000" smtClean="0"/>
              <a:t>권한 부여</a:t>
            </a:r>
            <a:endParaRPr lang="en-US" altLang="ko-KR" sz="2000" smtClean="0"/>
          </a:p>
          <a:p>
            <a:pPr lvl="1"/>
            <a:r>
              <a:rPr lang="ko-KR" altLang="en-US" sz="1800" smtClean="0"/>
              <a:t>관리자 계정인 </a:t>
            </a:r>
            <a:r>
              <a:rPr lang="en-US" altLang="ko-KR" sz="1800" b="1" smtClean="0"/>
              <a:t>system</a:t>
            </a:r>
            <a:r>
              <a:rPr lang="ko-KR" altLang="en-US" sz="1800" smtClean="0"/>
              <a:t>으로 접속한 후 다음과 같은 형식의 명령을 실행</a:t>
            </a:r>
            <a:endParaRPr lang="en-US" altLang="ko-KR" sz="1800" smtClean="0"/>
          </a:p>
          <a:p>
            <a:pPr lvl="2"/>
            <a:r>
              <a:rPr lang="en-US" altLang="ko-KR" sz="1600" b="1" smtClean="0"/>
              <a:t>grant connect, resource to &lt;</a:t>
            </a:r>
            <a:r>
              <a:rPr lang="ko-KR" altLang="en-US" sz="1600" b="1" smtClean="0"/>
              <a:t>사용자 계정</a:t>
            </a:r>
            <a:r>
              <a:rPr lang="en-US" altLang="ko-KR" sz="1600" b="1" smtClean="0"/>
              <a:t>&gt;</a:t>
            </a:r>
            <a:endParaRPr lang="ko-KR" altLang="en-US" sz="1600" smtClean="0"/>
          </a:p>
          <a:p>
            <a:pPr lvl="2"/>
            <a:endParaRPr lang="ko-KR" altLang="en-US" sz="1600" smtClean="0"/>
          </a:p>
          <a:p>
            <a:endParaRPr lang="ko-KR" altLang="en-US" sz="2000" smtClean="0"/>
          </a:p>
          <a:p>
            <a:endParaRPr lang="ko-KR" altLang="en-US" sz="2000" smtClean="0"/>
          </a:p>
        </p:txBody>
      </p:sp>
      <p:sp>
        <p:nvSpPr>
          <p:cNvPr id="7373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3733" name="_x82962520" descr="EMB000016940d7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3338513"/>
            <a:ext cx="4344988" cy="302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3735" name="_x82999136" descr="EMB000016940d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3319463"/>
            <a:ext cx="437356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64</a:t>
            </a:fld>
            <a:endParaRPr lang="ko-KR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smtClean="0"/>
              <a:t>테이블스페이스의 사용</a:t>
            </a:r>
            <a:endParaRPr lang="ko-KR" altLang="en-US" smtClean="0"/>
          </a:p>
        </p:txBody>
      </p:sp>
      <p:sp>
        <p:nvSpPr>
          <p:cNvPr id="74755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5072063"/>
            <a:ext cx="8229600" cy="1084262"/>
          </a:xfrm>
        </p:spPr>
        <p:txBody>
          <a:bodyPr/>
          <a:lstStyle/>
          <a:p>
            <a:r>
              <a:rPr lang="ko-KR" altLang="en-US" sz="1600" smtClean="0"/>
              <a:t>사용자 계정 </a:t>
            </a:r>
            <a:r>
              <a:rPr lang="en-US" altLang="ko-KR" sz="1600" smtClean="0"/>
              <a:t>jimmy</a:t>
            </a:r>
            <a:r>
              <a:rPr lang="ko-KR" altLang="en-US" sz="1600" smtClean="0"/>
              <a:t>로 접속하여 </a:t>
            </a:r>
            <a:r>
              <a:rPr lang="en-US" altLang="ko-KR" sz="1600" smtClean="0"/>
              <a:t>my_table</a:t>
            </a:r>
            <a:r>
              <a:rPr lang="ko-KR" altLang="en-US" sz="1600" smtClean="0"/>
              <a:t>이란 이름의 테이블을 생성</a:t>
            </a:r>
            <a:endParaRPr lang="en-US" altLang="ko-KR" sz="1600" smtClean="0"/>
          </a:p>
          <a:p>
            <a:r>
              <a:rPr lang="ko-KR" altLang="en-US" sz="1600" smtClean="0"/>
              <a:t>앞에서 만들었던 테이블스페이스인 </a:t>
            </a:r>
            <a:r>
              <a:rPr lang="en-US" altLang="ko-KR" sz="1600" smtClean="0"/>
              <a:t>my_space</a:t>
            </a:r>
            <a:r>
              <a:rPr lang="ko-KR" altLang="en-US" sz="1600" smtClean="0"/>
              <a:t>를 사용</a:t>
            </a:r>
            <a:endParaRPr lang="en-US" altLang="ko-KR" sz="1600" smtClean="0"/>
          </a:p>
          <a:p>
            <a:r>
              <a:rPr lang="ko-KR" altLang="en-US" sz="1600" smtClean="0"/>
              <a:t>테이블을 생성할 때 테이블스페이스를 지정하지 않으면 사용자 계정을 생성할 때 지정된 테이블스페이스를 기본으로 사용</a:t>
            </a:r>
            <a:endParaRPr lang="ko-KR" altLang="en-US" sz="1200" smtClean="0"/>
          </a:p>
          <a:p>
            <a:endParaRPr lang="ko-KR" altLang="en-US" sz="1600" smtClean="0"/>
          </a:p>
        </p:txBody>
      </p:sp>
      <p:sp>
        <p:nvSpPr>
          <p:cNvPr id="7475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pic>
        <p:nvPicPr>
          <p:cNvPr id="74757" name="_x78705576" descr="EMB000016940d7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225550"/>
            <a:ext cx="5400675" cy="376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65</a:t>
            </a:fld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설치 준비</a:t>
            </a:r>
            <a:r>
              <a:rPr lang="en-US" altLang="ko-KR" dirty="0" smtClean="0"/>
              <a:t>(3)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9663"/>
          </a:xfrm>
        </p:spPr>
        <p:txBody>
          <a:bodyPr/>
          <a:lstStyle/>
          <a:p>
            <a:r>
              <a:rPr lang="ko-KR" altLang="en-US" sz="2000" dirty="0" smtClean="0"/>
              <a:t>동의 버튼을 누른 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개인 </a:t>
            </a:r>
            <a:r>
              <a:rPr lang="en-US" altLang="ko-KR" sz="2000" dirty="0" smtClean="0"/>
              <a:t>PC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O/S</a:t>
            </a:r>
            <a:r>
              <a:rPr lang="ko-KR" altLang="en-US" sz="2000" dirty="0" smtClean="0"/>
              <a:t>에 맞는 </a:t>
            </a:r>
            <a:r>
              <a:rPr lang="ko-KR" altLang="en-US" sz="2000" dirty="0" err="1"/>
              <a:t>오라클</a:t>
            </a:r>
            <a:r>
              <a:rPr lang="ko-KR" altLang="en-US" sz="2000" dirty="0"/>
              <a:t> </a:t>
            </a:r>
            <a:r>
              <a:rPr lang="en-US" altLang="ko-KR" sz="2000" dirty="0"/>
              <a:t>11g release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File1, File2 </a:t>
            </a:r>
            <a:r>
              <a:rPr lang="ko-KR" altLang="en-US" sz="2000" dirty="0" smtClean="0"/>
              <a:t>모두를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다운로드 받음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과정 중 회원가입 필수</a:t>
            </a:r>
            <a:r>
              <a:rPr lang="en-US" altLang="ko-KR" sz="2000" dirty="0" smtClean="0"/>
              <a:t>)</a:t>
            </a:r>
            <a:endParaRPr lang="ko-KR" altLang="en-US" sz="2000" dirty="0" smtClean="0"/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6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3" y="2057400"/>
            <a:ext cx="6887633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7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오라클</a:t>
            </a:r>
            <a:r>
              <a:rPr lang="ko-KR" altLang="en-US" dirty="0" smtClean="0"/>
              <a:t> 설치 준비</a:t>
            </a:r>
            <a:r>
              <a:rPr lang="en-US" altLang="ko-KR" dirty="0" smtClean="0"/>
              <a:t>(4)</a:t>
            </a:r>
            <a:endParaRPr lang="ko-KR" altLang="en-US" dirty="0" smtClean="0"/>
          </a:p>
        </p:txBody>
      </p:sp>
      <p:sp>
        <p:nvSpPr>
          <p:cNvPr id="16387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09663"/>
          </a:xfrm>
        </p:spPr>
        <p:txBody>
          <a:bodyPr/>
          <a:lstStyle/>
          <a:p>
            <a:r>
              <a:rPr lang="en-US" altLang="ko-KR" sz="2000" dirty="0" smtClean="0"/>
              <a:t>1 of 1,  1 of  2 </a:t>
            </a:r>
            <a:r>
              <a:rPr lang="ko-KR" altLang="en-US" sz="2000" dirty="0" smtClean="0"/>
              <a:t>두 압축파일 안에는 같은 </a:t>
            </a:r>
            <a:r>
              <a:rPr lang="en-US" altLang="ko-KR" sz="2000" dirty="0" smtClean="0"/>
              <a:t>database </a:t>
            </a:r>
            <a:r>
              <a:rPr lang="ko-KR" altLang="en-US" sz="2000" dirty="0" smtClean="0"/>
              <a:t>파일이 있음</a:t>
            </a:r>
            <a:r>
              <a:rPr lang="en-US" altLang="ko-KR" sz="2000" dirty="0" smtClean="0"/>
              <a:t>. 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</a:t>
            </a:r>
            <a:r>
              <a:rPr lang="ko-KR" altLang="en-US" sz="2000" dirty="0" smtClean="0"/>
              <a:t>압축파일들의 압축을 푼 후</a:t>
            </a:r>
            <a:r>
              <a:rPr lang="en-US" altLang="ko-KR" sz="2000" dirty="0" smtClean="0"/>
              <a:t>, 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두 </a:t>
            </a:r>
            <a:r>
              <a:rPr lang="en-US" altLang="ko-KR" sz="2000" dirty="0" smtClean="0"/>
              <a:t>database </a:t>
            </a:r>
            <a:r>
              <a:rPr lang="ko-KR" altLang="en-US" sz="2000" dirty="0" smtClean="0"/>
              <a:t>파일을 합침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 </a:t>
            </a:r>
          </a:p>
        </p:txBody>
      </p:sp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7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" y="2040467"/>
            <a:ext cx="38290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9" y="2598208"/>
            <a:ext cx="480525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7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시스템</a:t>
            </a:r>
            <a:r>
              <a:rPr lang="en-US" altLang="ko-KR" smtClean="0"/>
              <a:t> </a:t>
            </a:r>
            <a:r>
              <a:rPr lang="ko-KR" altLang="en-US" smtClean="0"/>
              <a:t>요구사항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270000" y="1792288"/>
          <a:ext cx="6813550" cy="3592800"/>
        </p:xfrm>
        <a:graphic>
          <a:graphicData uri="http://schemas.openxmlformats.org/drawingml/2006/table">
            <a:tbl>
              <a:tblPr/>
              <a:tblGrid>
                <a:gridCol w="3406775"/>
                <a:gridCol w="3406775"/>
              </a:tblGrid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메모리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1GB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가상메모리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2GB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하드디스크 여유공간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4.76GB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7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CPU</a:t>
                      </a:r>
                      <a:endParaRPr 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800MHz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(Intel x86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계열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, AMD 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계열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38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운영체제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</a:rPr>
                        <a:t>(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latin typeface="굴림"/>
                        </a:rPr>
                        <a:t>윈도우즈 계열</a:t>
                      </a:r>
                      <a:r>
                        <a:rPr lang="en-US" altLang="ko-KR" sz="1400" b="1">
                          <a:solidFill>
                            <a:srgbClr val="000000"/>
                          </a:solidFill>
                          <a:latin typeface="굴림"/>
                        </a:rPr>
                        <a:t>)</a:t>
                      </a:r>
                      <a:endParaRPr lang="ko-KR" altLang="en-US" sz="1400" b="1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EA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2000 SP2 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이상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Server 2003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Vista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7 Professional K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  <a:ea typeface="굴림"/>
                        </a:rPr>
                        <a:t>Windows Server 2008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단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굴림"/>
                        </a:rPr>
                        <a:t>WIndows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 NT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굴림"/>
                        </a:rPr>
                        <a:t>는 지원하지 않음</a:t>
                      </a:r>
                      <a:endParaRPr lang="ko-KR" altLang="en-US" sz="1400" b="1" dirty="0">
                        <a:solidFill>
                          <a:srgbClr val="000000"/>
                        </a:solidFill>
                        <a:latin typeface="함초롬바탕"/>
                      </a:endParaRPr>
                    </a:p>
                  </a:txBody>
                  <a:tcPr marL="64772" marR="64772" marT="17904" marB="1790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43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/>
              <a:t>제 </a:t>
            </a:r>
            <a:r>
              <a:rPr lang="en-US" altLang="ko-KR" smtClean="0"/>
              <a:t>3 </a:t>
            </a:r>
            <a:r>
              <a:rPr lang="ko-KR" altLang="en-US" smtClean="0"/>
              <a:t>장 오라클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9430B5-4925-4A83-BD7A-E385C7B96722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원본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제 1 장 데이타와 데이타베이스</Template>
  <TotalTime>2244</TotalTime>
  <Words>1922</Words>
  <Application>Microsoft Office PowerPoint</Application>
  <PresentationFormat>화면 슬라이드 쇼(4:3)</PresentationFormat>
  <Paragraphs>442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6" baseType="lpstr">
      <vt:lpstr>굴림</vt:lpstr>
      <vt:lpstr>돋움</vt:lpstr>
      <vt:lpstr>맑은 고딕</vt:lpstr>
      <vt:lpstr>함초롬바탕</vt:lpstr>
      <vt:lpstr>Arial</vt:lpstr>
      <vt:lpstr>Bookman Old Style</vt:lpstr>
      <vt:lpstr>Gill Sans MT</vt:lpstr>
      <vt:lpstr>Verdana</vt:lpstr>
      <vt:lpstr>Wingdings</vt:lpstr>
      <vt:lpstr>Wingdings 3</vt:lpstr>
      <vt:lpstr>원본</vt:lpstr>
      <vt:lpstr>제 3장 오라클 소개</vt:lpstr>
      <vt:lpstr>오라클(Oracle)의 역사</vt:lpstr>
      <vt:lpstr>오라클의 특징</vt:lpstr>
      <vt:lpstr>오라클 설치 준비(1)</vt:lpstr>
      <vt:lpstr>오라클 설치 준비(1)</vt:lpstr>
      <vt:lpstr>오라클 설치 준비(2)</vt:lpstr>
      <vt:lpstr>오라클 설치 준비(3)</vt:lpstr>
      <vt:lpstr>오라클 설치 준비(4)</vt:lpstr>
      <vt:lpstr>시스템 요구사항</vt:lpstr>
      <vt:lpstr>운영체제 정보 확인</vt:lpstr>
      <vt:lpstr>가상 메모리 확인 및 설정</vt:lpstr>
      <vt:lpstr>오라클 설치 시작</vt:lpstr>
      <vt:lpstr>초기화면</vt:lpstr>
      <vt:lpstr>보안 갱신 구성 화면</vt:lpstr>
      <vt:lpstr>설치 옵션 선택 화면</vt:lpstr>
      <vt:lpstr>시스템 클래스 선택 화면</vt:lpstr>
      <vt:lpstr>설치 위치 및 기본 구성 선택</vt:lpstr>
      <vt:lpstr>필요조건 검사 수행 화면</vt:lpstr>
      <vt:lpstr>설치 옵션 요약 화면</vt:lpstr>
      <vt:lpstr>제품 설치 시작 - 오라클 설치 화면</vt:lpstr>
      <vt:lpstr>데이터베이스 설정 화면</vt:lpstr>
      <vt:lpstr>데이터베이스 생성 완료 화면</vt:lpstr>
      <vt:lpstr>비밀번호 관리 화면</vt:lpstr>
      <vt:lpstr>설치 완료 화면</vt:lpstr>
      <vt:lpstr>설치된 오라클 소프트웨어 확인</vt:lpstr>
      <vt:lpstr>사용자 계정의 잠금 해제 방법</vt:lpstr>
      <vt:lpstr>사용자 계정의 잠금 해제 방법</vt:lpstr>
      <vt:lpstr>사용자 계정의 잠금 해제 방법</vt:lpstr>
      <vt:lpstr>사용자 계정의 잠금 해제 방법</vt:lpstr>
      <vt:lpstr>SQL*Plus를 이용한 오라클 테스트</vt:lpstr>
      <vt:lpstr>사용자 계정 scott 으로 접속하기</vt:lpstr>
      <vt:lpstr>SQL문 실행해보기</vt:lpstr>
      <vt:lpstr>SQL문 실행해보기(여러 줄로 나누어 입력)</vt:lpstr>
      <vt:lpstr>SQL*Plus 명령어 실행</vt:lpstr>
      <vt:lpstr>SQL*Plus 명령어 실행</vt:lpstr>
      <vt:lpstr>SQL*Plus 명령어 실행</vt:lpstr>
      <vt:lpstr>SQL*Plus 명령어 실행</vt:lpstr>
      <vt:lpstr>SQL*Plus 명령어 실행</vt:lpstr>
      <vt:lpstr>SQL*Plus 명령어 실행</vt:lpstr>
      <vt:lpstr>SQL*Plus 명령어 실행</vt:lpstr>
      <vt:lpstr>PL/SQL 실행</vt:lpstr>
      <vt:lpstr>PL/SQL 실행하기</vt:lpstr>
      <vt:lpstr>PL/SQL 실행하기</vt:lpstr>
      <vt:lpstr>오라클 구조</vt:lpstr>
      <vt:lpstr>데이터 블록 – 논리적 구성요소</vt:lpstr>
      <vt:lpstr>데이터 블록 – 논리적 구성요소</vt:lpstr>
      <vt:lpstr>데이터 블록 – 논리적 구성요소</vt:lpstr>
      <vt:lpstr>익스텐트(extent)– 논리적 구성요소</vt:lpstr>
      <vt:lpstr>세그먼트(segment)– 논리적 구성요소</vt:lpstr>
      <vt:lpstr>데이터 블록, 익스텐트, 세그먼트의 관계</vt:lpstr>
      <vt:lpstr>테이블 스페이스(table space)– 논리적 구성요소</vt:lpstr>
      <vt:lpstr>데이터파일(datafile)– 물리적 구성요소</vt:lpstr>
      <vt:lpstr>데이터파일(datafile)– 물리적 구성요소</vt:lpstr>
      <vt:lpstr>기타 물리적 구성요소</vt:lpstr>
      <vt:lpstr>테이블스페이스 관리</vt:lpstr>
      <vt:lpstr>테이블스페이스 생성</vt:lpstr>
      <vt:lpstr>테이블스페이스 생성</vt:lpstr>
      <vt:lpstr>생성된 데이터파일 확인</vt:lpstr>
      <vt:lpstr>테이블스페이스 변경</vt:lpstr>
      <vt:lpstr>테이블스페이스 변경</vt:lpstr>
      <vt:lpstr>테이블스페이스 조회</vt:lpstr>
      <vt:lpstr>테이블스페이스의 사용</vt:lpstr>
      <vt:lpstr>테이블스페이스의 사용</vt:lpstr>
      <vt:lpstr>테이블스페이스의 사용</vt:lpstr>
      <vt:lpstr>테이블스페이스의 사용</vt:lpstr>
    </vt:vector>
  </TitlesOfParts>
  <Company>서울대학교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 2 장 관계형 데이타베이스</dc:title>
  <dc:creator>김태훈</dc:creator>
  <cp:lastModifiedBy>Computer</cp:lastModifiedBy>
  <cp:revision>156</cp:revision>
  <dcterms:created xsi:type="dcterms:W3CDTF">2002-02-13T03:41:21Z</dcterms:created>
  <dcterms:modified xsi:type="dcterms:W3CDTF">2016-03-23T07:01:35Z</dcterms:modified>
</cp:coreProperties>
</file>